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743" r:id="rId2"/>
    <p:sldId id="746" r:id="rId3"/>
    <p:sldId id="730" r:id="rId4"/>
    <p:sldId id="731" r:id="rId5"/>
    <p:sldId id="732" r:id="rId6"/>
    <p:sldId id="733" r:id="rId7"/>
    <p:sldId id="734" r:id="rId8"/>
    <p:sldId id="735" r:id="rId9"/>
    <p:sldId id="736" r:id="rId10"/>
    <p:sldId id="737" r:id="rId11"/>
    <p:sldId id="738" r:id="rId12"/>
    <p:sldId id="739" r:id="rId13"/>
    <p:sldId id="740" r:id="rId14"/>
    <p:sldId id="747" r:id="rId15"/>
    <p:sldId id="748" r:id="rId16"/>
    <p:sldId id="741" r:id="rId17"/>
    <p:sldId id="749" r:id="rId18"/>
    <p:sldId id="750" r:id="rId19"/>
    <p:sldId id="742" r:id="rId20"/>
  </p:sldIdLst>
  <p:sldSz cx="9144000" cy="6858000" type="screen4x3"/>
  <p:notesSz cx="6669088" cy="9928225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00"/>
    <a:srgbClr val="CC6600"/>
    <a:srgbClr val="99FF33"/>
    <a:srgbClr val="FFCC66"/>
    <a:srgbClr val="CCECFF"/>
    <a:srgbClr val="FF99FF"/>
    <a:srgbClr val="CC3399"/>
    <a:srgbClr val="061844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92775" autoAdjust="0"/>
  </p:normalViewPr>
  <p:slideViewPr>
    <p:cSldViewPr>
      <p:cViewPr varScale="1">
        <p:scale>
          <a:sx n="84" d="100"/>
          <a:sy n="84" d="100"/>
        </p:scale>
        <p:origin x="1512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9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8908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31338"/>
            <a:ext cx="28908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B495F16-0838-4780-8F18-F14D7E555DB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60165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6663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4875"/>
            <a:ext cx="5335588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</a:p>
        </p:txBody>
      </p:sp>
      <p:sp>
        <p:nvSpPr>
          <p:cNvPr id="1105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105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28851A7-6794-4045-BE1D-B4DAEB4D316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95097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8851A7-6794-4045-BE1D-B4DAEB4D316E}" type="slidenum">
              <a:rPr lang="es-ES" smtClean="0"/>
              <a:pPr>
                <a:defRPr/>
              </a:pPr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2999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9979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7966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591300" y="0"/>
            <a:ext cx="1943100" cy="5105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762000" y="0"/>
            <a:ext cx="5676900" cy="51054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8438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1 objeto y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60" y="0"/>
            <a:ext cx="7772400" cy="685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11560" y="990600"/>
            <a:ext cx="3960440" cy="4114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4724400" y="990600"/>
            <a:ext cx="3810000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4724400" y="3124200"/>
            <a:ext cx="3810000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7042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, texto y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60" y="0"/>
            <a:ext cx="7772400" cy="685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611560" y="990600"/>
            <a:ext cx="3960440" cy="4114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4724400" y="990600"/>
            <a:ext cx="3810000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4724400" y="3124200"/>
            <a:ext cx="3810000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19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6024" y="0"/>
            <a:ext cx="7772400" cy="685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611560" y="990600"/>
            <a:ext cx="3810000" cy="4114800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3960" y="990600"/>
            <a:ext cx="3810000" cy="4114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6946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7584" y="274638"/>
            <a:ext cx="749935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827584" y="1673225"/>
            <a:ext cx="7499350" cy="4492625"/>
          </a:xfrm>
        </p:spPr>
        <p:txBody>
          <a:bodyPr/>
          <a:lstStyle/>
          <a:p>
            <a:pPr lv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16317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60" y="0"/>
            <a:ext cx="7772400" cy="685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11560" y="990600"/>
            <a:ext cx="7922840" cy="4114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0669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45494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11560" y="990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3960" y="990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5942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6919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9810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735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99501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55207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6024" y="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smtClean="0"/>
              <a:t>Haga clic para modificar el estilo de título del patrón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6024" y="990600"/>
            <a:ext cx="7918376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smtClean="0"/>
              <a:t>Haga clic para modificar el estilo de texto del patrón</a:t>
            </a:r>
          </a:p>
          <a:p>
            <a:pPr lvl="1"/>
            <a:r>
              <a:rPr lang="es-ES" altLang="es-ES" smtClean="0"/>
              <a:t>Segundo nivel</a:t>
            </a:r>
          </a:p>
          <a:p>
            <a:pPr lvl="2"/>
            <a:r>
              <a:rPr lang="es-ES" altLang="es-ES" smtClean="0"/>
              <a:t>Tercer nivel</a:t>
            </a:r>
          </a:p>
          <a:p>
            <a:pPr lvl="3"/>
            <a:r>
              <a:rPr lang="es-ES" altLang="es-ES" smtClean="0"/>
              <a:t>Cuarto nivel</a:t>
            </a:r>
          </a:p>
          <a:p>
            <a:pPr lvl="4"/>
            <a:r>
              <a:rPr lang="es-ES" altLang="es-ES" smtClean="0"/>
              <a:t>Quinto nivel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571500"/>
            <a:ext cx="9144000" cy="74613"/>
          </a:xfrm>
          <a:prstGeom prst="rect">
            <a:avLst/>
          </a:prstGeom>
          <a:solidFill>
            <a:srgbClr val="4C82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s-ES" smtClean="0"/>
          </a:p>
        </p:txBody>
      </p:sp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0" y="6365875"/>
            <a:ext cx="9144000" cy="71438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s-ES" smtClean="0"/>
          </a:p>
        </p:txBody>
      </p:sp>
      <p:pic>
        <p:nvPicPr>
          <p:cNvPr id="1032" name="Picture 15" descr="motorcontrollogo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65850"/>
            <a:ext cx="6731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8 Imagen" descr="UPM.jp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75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367767" y="0"/>
            <a:ext cx="776233" cy="6461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25" r:id="rId1"/>
    <p:sldLayoutId id="2147484626" r:id="rId2"/>
    <p:sldLayoutId id="2147484627" r:id="rId3"/>
    <p:sldLayoutId id="2147484628" r:id="rId4"/>
    <p:sldLayoutId id="2147484629" r:id="rId5"/>
    <p:sldLayoutId id="2147484630" r:id="rId6"/>
    <p:sldLayoutId id="2147484631" r:id="rId7"/>
    <p:sldLayoutId id="2147484632" r:id="rId8"/>
    <p:sldLayoutId id="2147484633" r:id="rId9"/>
    <p:sldLayoutId id="2147484634" r:id="rId10"/>
    <p:sldLayoutId id="2147484635" r:id="rId11"/>
    <p:sldLayoutId id="2147484636" r:id="rId12"/>
    <p:sldLayoutId id="2147484637" r:id="rId13"/>
    <p:sldLayoutId id="2147484638" r:id="rId14"/>
    <p:sldLayoutId id="2147484639" r:id="rId15"/>
  </p:sldLayoutIdLst>
  <p:timing>
    <p:tnLst>
      <p:par>
        <p:cTn id="1" dur="indefinite" restart="never" nodeType="tmRoot"/>
      </p:par>
    </p:tnLst>
  </p:timing>
  <p:hf sldNum="0"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 Unicode MS" pitchFamily="34" charset="-128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 Unicode MS" pitchFamily="34" charset="-128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 Unicode MS" pitchFamily="34" charset="-128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 Unicode MS" pitchFamily="34" charset="-128"/>
        </a:defRPr>
      </a:lvl5pPr>
      <a:lvl6pPr marL="457200" algn="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 Unicode MS" pitchFamily="34" charset="-128"/>
        </a:defRPr>
      </a:lvl6pPr>
      <a:lvl7pPr marL="914400" algn="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 Unicode MS" pitchFamily="34" charset="-128"/>
        </a:defRPr>
      </a:lvl7pPr>
      <a:lvl8pPr marL="1371600" algn="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 Unicode MS" pitchFamily="34" charset="-128"/>
        </a:defRPr>
      </a:lvl8pPr>
      <a:lvl9pPr marL="1828800" algn="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madrid.org/iestadis/fijas/estructu/general/territorio/estructu_dismun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adac.de/infotestrat/tests/eco-te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www.madrid.es/UnidadesDescentralizadas/UDCMovilidadTransportes/MOVILIDAD/PMUS_Madrid_2/PMUS%20Madrid/Diagn%C3%B3stico%20Ejecutivo.%20PMUS%20Madrid.%2014%20feb%202014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adrid.org/iestadis/fijas/estructu/general/territorio/atlasmovilidad2017/INDEX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madrid.org/iestadis/fijas/estructu/general/territorio/atlasmovilidad2017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3568" y="4869160"/>
            <a:ext cx="7772400" cy="1362075"/>
          </a:xfrm>
        </p:spPr>
        <p:txBody>
          <a:bodyPr/>
          <a:lstStyle/>
          <a:p>
            <a:pPr algn="ctr"/>
            <a:r>
              <a:rPr lang="es-ES" dirty="0" smtClean="0"/>
              <a:t>TASK ASSIGNMENT</a:t>
            </a:r>
            <a:endParaRPr lang="es-ES" dirty="0"/>
          </a:p>
        </p:txBody>
      </p:sp>
      <p:pic>
        <p:nvPicPr>
          <p:cNvPr id="28674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08720"/>
            <a:ext cx="4590508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44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EV&amp;BD </a:t>
            </a:r>
            <a:r>
              <a:rPr lang="es-ES" dirty="0" err="1"/>
              <a:t>session</a:t>
            </a:r>
            <a:r>
              <a:rPr lang="es-ES" dirty="0"/>
              <a:t> use case</a:t>
            </a:r>
            <a:endParaRPr lang="en-GB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11560" y="754360"/>
            <a:ext cx="7922840" cy="4114800"/>
          </a:xfrm>
        </p:spPr>
        <p:txBody>
          <a:bodyPr/>
          <a:lstStyle/>
          <a:p>
            <a:r>
              <a:rPr lang="es-ES" sz="2400" dirty="0" err="1"/>
              <a:t>Private</a:t>
            </a:r>
            <a:r>
              <a:rPr lang="es-ES" sz="2400" dirty="0"/>
              <a:t> </a:t>
            </a:r>
            <a:r>
              <a:rPr lang="es-ES" sz="2400" dirty="0" err="1"/>
              <a:t>Function</a:t>
            </a:r>
            <a:r>
              <a:rPr lang="es-ES" sz="2400" dirty="0"/>
              <a:t> </a:t>
            </a:r>
            <a:r>
              <a:rPr lang="es-ES" sz="2400" dirty="0" err="1"/>
              <a:t>Caracter_e</a:t>
            </a:r>
            <a:r>
              <a:rPr lang="es-ES" sz="2400" dirty="0"/>
              <a:t>(</a:t>
            </a:r>
            <a:r>
              <a:rPr lang="es-ES" sz="2400" dirty="0" err="1"/>
              <a:t>ByVal</a:t>
            </a:r>
            <a:r>
              <a:rPr lang="es-ES" sz="2400" dirty="0"/>
              <a:t> especial) As </a:t>
            </a:r>
            <a:r>
              <a:rPr lang="es-ES" sz="2400" dirty="0" err="1"/>
              <a:t>String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 err="1"/>
              <a:t>Dim</a:t>
            </a:r>
            <a:r>
              <a:rPr lang="es-ES" sz="2400" dirty="0"/>
              <a:t> Matriz, i, </a:t>
            </a:r>
            <a:r>
              <a:rPr lang="es-ES" sz="2400" dirty="0" err="1"/>
              <a:t>max</a:t>
            </a:r>
            <a:r>
              <a:rPr lang="es-ES" sz="2400" dirty="0"/>
              <a:t> As </a:t>
            </a:r>
            <a:r>
              <a:rPr lang="es-ES" sz="2400" dirty="0" err="1"/>
              <a:t>Double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b="1" dirty="0" smtClean="0"/>
              <a:t>‘</a:t>
            </a:r>
            <a:r>
              <a:rPr lang="es-ES" sz="2400" b="1" dirty="0" err="1" smtClean="0"/>
              <a:t>Matrix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size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 err="1"/>
              <a:t>With</a:t>
            </a:r>
            <a:r>
              <a:rPr lang="es-ES" sz="2400" dirty="0"/>
              <a:t> </a:t>
            </a:r>
            <a:r>
              <a:rPr lang="es-ES" sz="2400" dirty="0" err="1"/>
              <a:t>Sheets</a:t>
            </a:r>
            <a:r>
              <a:rPr lang="es-ES" sz="2400" dirty="0"/>
              <a:t>(1)</a:t>
            </a:r>
            <a:br>
              <a:rPr lang="es-ES" sz="2400" dirty="0"/>
            </a:br>
            <a:r>
              <a:rPr lang="es-ES" sz="2400" dirty="0"/>
              <a:t>Final = </a:t>
            </a:r>
            <a:r>
              <a:rPr lang="es-ES" sz="2400" dirty="0" err="1"/>
              <a:t>Application.CountA</a:t>
            </a:r>
            <a:r>
              <a:rPr lang="es-ES" sz="2400" dirty="0"/>
              <a:t>(.</a:t>
            </a:r>
            <a:r>
              <a:rPr lang="es-ES" sz="2400" dirty="0" err="1"/>
              <a:t>Range</a:t>
            </a:r>
            <a:r>
              <a:rPr lang="es-ES" sz="2400" dirty="0"/>
              <a:t>("J:J"))</a:t>
            </a:r>
            <a:br>
              <a:rPr lang="es-ES" sz="2400" dirty="0"/>
            </a:br>
            <a:r>
              <a:rPr lang="es-ES" sz="2400" dirty="0"/>
              <a:t>Matriz = .</a:t>
            </a:r>
            <a:r>
              <a:rPr lang="es-ES" sz="2400" dirty="0" err="1"/>
              <a:t>Range</a:t>
            </a:r>
            <a:r>
              <a:rPr lang="es-ES" sz="2400" dirty="0"/>
              <a:t>(.</a:t>
            </a:r>
            <a:r>
              <a:rPr lang="es-ES" sz="2400" dirty="0" err="1"/>
              <a:t>Cells</a:t>
            </a:r>
            <a:r>
              <a:rPr lang="es-ES" sz="2400" dirty="0"/>
              <a:t>(2, 9), .</a:t>
            </a:r>
            <a:r>
              <a:rPr lang="es-ES" sz="2400" dirty="0" err="1"/>
              <a:t>Cells</a:t>
            </a:r>
            <a:r>
              <a:rPr lang="es-ES" sz="2400" dirty="0"/>
              <a:t>(Final, 10))</a:t>
            </a:r>
            <a:br>
              <a:rPr lang="es-ES" sz="2400" dirty="0"/>
            </a:br>
            <a:r>
              <a:rPr lang="es-ES" sz="2400" dirty="0" err="1"/>
              <a:t>End</a:t>
            </a:r>
            <a:r>
              <a:rPr lang="es-ES" sz="2400" dirty="0"/>
              <a:t> </a:t>
            </a:r>
            <a:r>
              <a:rPr lang="es-ES" sz="2400" dirty="0" err="1"/>
              <a:t>With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 err="1"/>
              <a:t>max</a:t>
            </a:r>
            <a:r>
              <a:rPr lang="es-ES" sz="2400" dirty="0"/>
              <a:t> = </a:t>
            </a:r>
            <a:r>
              <a:rPr lang="es-ES" sz="2400" dirty="0" err="1"/>
              <a:t>UBound</a:t>
            </a:r>
            <a:r>
              <a:rPr lang="es-ES" sz="2400" dirty="0"/>
              <a:t>(Matriz</a:t>
            </a:r>
            <a:r>
              <a:rPr lang="es-ES" sz="2400" dirty="0" smtClean="0"/>
              <a:t>)</a:t>
            </a:r>
          </a:p>
          <a:p>
            <a:r>
              <a:rPr lang="es-ES" sz="2400" b="1" dirty="0" smtClean="0"/>
              <a:t>‘</a:t>
            </a:r>
            <a:r>
              <a:rPr lang="es-ES" sz="2400" b="1" dirty="0" err="1" smtClean="0"/>
              <a:t>Create</a:t>
            </a:r>
            <a:r>
              <a:rPr lang="es-ES" sz="2400" b="1" dirty="0" smtClean="0"/>
              <a:t> a </a:t>
            </a:r>
            <a:r>
              <a:rPr lang="es-ES" sz="2400" b="1" dirty="0" err="1" smtClean="0"/>
              <a:t>loop</a:t>
            </a:r>
            <a:r>
              <a:rPr lang="es-ES" sz="2400" b="1" dirty="0" smtClean="0"/>
              <a:t> to </a:t>
            </a:r>
            <a:r>
              <a:rPr lang="es-ES" sz="2400" b="1" dirty="0" err="1" smtClean="0"/>
              <a:t>search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special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cells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while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executing</a:t>
            </a:r>
            <a:r>
              <a:rPr lang="es-ES" sz="2400" b="1" dirty="0" smtClean="0"/>
              <a:t> “Ruta”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 err="1"/>
              <a:t>For</a:t>
            </a:r>
            <a:r>
              <a:rPr lang="es-ES" sz="2400" dirty="0"/>
              <a:t> i = 1 To </a:t>
            </a:r>
            <a:r>
              <a:rPr lang="es-ES" sz="2400" dirty="0" err="1"/>
              <a:t>max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/>
              <a:t>especial = </a:t>
            </a:r>
            <a:r>
              <a:rPr lang="es-ES" sz="2400" dirty="0" err="1"/>
              <a:t>Replace</a:t>
            </a:r>
            <a:r>
              <a:rPr lang="es-ES" sz="2400" dirty="0"/>
              <a:t>(especial, Matriz(i, 1), Matriz(i, 2))</a:t>
            </a:r>
            <a:br>
              <a:rPr lang="es-ES" sz="2400" dirty="0"/>
            </a:br>
            <a:r>
              <a:rPr lang="es-ES" sz="2400" dirty="0" err="1"/>
              <a:t>Next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 err="1"/>
              <a:t>Caracter_e</a:t>
            </a:r>
            <a:r>
              <a:rPr lang="es-ES" sz="2400" dirty="0"/>
              <a:t> = especial</a:t>
            </a:r>
            <a:br>
              <a:rPr lang="es-ES" sz="2400" dirty="0"/>
            </a:br>
            <a:r>
              <a:rPr lang="es-ES" sz="2400" dirty="0" err="1"/>
              <a:t>End</a:t>
            </a:r>
            <a:r>
              <a:rPr lang="es-ES" sz="2400" dirty="0"/>
              <a:t> </a:t>
            </a:r>
            <a:r>
              <a:rPr lang="es-ES" sz="2400" dirty="0" err="1"/>
              <a:t>Function</a:t>
            </a:r>
            <a:r>
              <a:rPr lang="es-ES" dirty="0"/>
              <a:t/>
            </a:r>
            <a:br>
              <a:rPr lang="es-ES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2298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EV&amp;BD </a:t>
            </a:r>
            <a:r>
              <a:rPr lang="es-ES" dirty="0" err="1"/>
              <a:t>session</a:t>
            </a:r>
            <a:r>
              <a:rPr lang="es-ES" dirty="0"/>
              <a:t> use case</a:t>
            </a:r>
            <a:endParaRPr lang="en-GB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i="1" dirty="0" err="1" smtClean="0"/>
              <a:t>How</a:t>
            </a:r>
            <a:r>
              <a:rPr lang="es-ES" b="1" i="1" dirty="0" smtClean="0"/>
              <a:t> to </a:t>
            </a:r>
            <a:r>
              <a:rPr lang="es-ES" b="1" i="1" dirty="0" err="1" smtClean="0"/>
              <a:t>get</a:t>
            </a:r>
            <a:r>
              <a:rPr lang="es-ES" b="1" i="1" dirty="0" smtClean="0"/>
              <a:t> </a:t>
            </a:r>
            <a:r>
              <a:rPr lang="es-ES" b="1" i="1" dirty="0" err="1" smtClean="0"/>
              <a:t>the</a:t>
            </a:r>
            <a:r>
              <a:rPr lang="es-ES" b="1" i="1" dirty="0" smtClean="0"/>
              <a:t> data </a:t>
            </a:r>
            <a:r>
              <a:rPr lang="es-ES" b="1" i="1" dirty="0" err="1" smtClean="0"/>
              <a:t>from</a:t>
            </a:r>
            <a:r>
              <a:rPr lang="es-ES" b="1" i="1" dirty="0" smtClean="0"/>
              <a:t> </a:t>
            </a:r>
            <a:r>
              <a:rPr lang="es-ES" b="1" i="1" dirty="0" err="1" smtClean="0"/>
              <a:t>the</a:t>
            </a:r>
            <a:r>
              <a:rPr lang="es-ES" b="1" i="1" dirty="0" smtClean="0"/>
              <a:t> Excel</a:t>
            </a:r>
          </a:p>
          <a:p>
            <a:r>
              <a:rPr lang="es-ES" dirty="0" smtClean="0"/>
              <a:t>To </a:t>
            </a:r>
            <a:r>
              <a:rPr lang="es-ES" dirty="0" err="1" smtClean="0"/>
              <a:t>fulfill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cells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function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mandatory</a:t>
            </a:r>
            <a:r>
              <a:rPr lang="es-ES" dirty="0" smtClean="0"/>
              <a:t> to use matrices:</a:t>
            </a:r>
            <a:endParaRPr lang="en-GB" dirty="0"/>
          </a:p>
          <a:p>
            <a:r>
              <a:rPr lang="en-GB" i="1" dirty="0" smtClean="0"/>
              <a:t>First </a:t>
            </a:r>
            <a:r>
              <a:rPr lang="en-GB" i="1" dirty="0"/>
              <a:t>we must place the function in the first cell of the matrix, </a:t>
            </a:r>
            <a:r>
              <a:rPr lang="en-GB" i="1" dirty="0" smtClean="0"/>
              <a:t>so </a:t>
            </a:r>
            <a:r>
              <a:rPr lang="en-GB" i="1" dirty="0" err="1" smtClean="0"/>
              <a:t>i</a:t>
            </a:r>
            <a:r>
              <a:rPr lang="es-ES" i="1" dirty="0" smtClean="0"/>
              <a:t>n </a:t>
            </a:r>
            <a:r>
              <a:rPr lang="es-ES" i="1" dirty="0"/>
              <a:t>“C2” </a:t>
            </a:r>
            <a:r>
              <a:rPr lang="es-ES" i="1" dirty="0" err="1" smtClean="0"/>
              <a:t>we</a:t>
            </a:r>
            <a:r>
              <a:rPr lang="es-ES" i="1" dirty="0" smtClean="0"/>
              <a:t> </a:t>
            </a:r>
            <a:r>
              <a:rPr lang="es-ES" i="1" dirty="0" err="1" smtClean="0"/>
              <a:t>write</a:t>
            </a:r>
            <a:r>
              <a:rPr lang="es-ES" i="1" dirty="0" smtClean="0"/>
              <a:t> </a:t>
            </a:r>
            <a:r>
              <a:rPr lang="es-ES" i="1" dirty="0"/>
              <a:t>=ruta(A2;B2), </a:t>
            </a:r>
            <a:r>
              <a:rPr lang="es-ES" i="1" dirty="0" err="1" smtClean="0"/>
              <a:t>next</a:t>
            </a:r>
            <a:r>
              <a:rPr lang="es-ES" i="1" dirty="0" smtClean="0"/>
              <a:t> </a:t>
            </a:r>
            <a:r>
              <a:rPr lang="es-ES" i="1" dirty="0" err="1" smtClean="0"/>
              <a:t>we</a:t>
            </a:r>
            <a:r>
              <a:rPr lang="es-ES" i="1" dirty="0" smtClean="0"/>
              <a:t> </a:t>
            </a:r>
            <a:r>
              <a:rPr lang="es-ES" i="1" dirty="0" err="1" smtClean="0"/>
              <a:t>select</a:t>
            </a:r>
            <a:r>
              <a:rPr lang="es-ES" i="1" dirty="0" smtClean="0"/>
              <a:t> C2 and D2 </a:t>
            </a:r>
            <a:r>
              <a:rPr lang="es-ES" i="1" dirty="0" err="1" smtClean="0"/>
              <a:t>cells</a:t>
            </a:r>
            <a:r>
              <a:rPr lang="es-ES" i="1" dirty="0" smtClean="0"/>
              <a:t> and </a:t>
            </a:r>
            <a:r>
              <a:rPr lang="es-ES" i="1" dirty="0" err="1" smtClean="0"/>
              <a:t>press</a:t>
            </a:r>
            <a:r>
              <a:rPr lang="es-ES" i="1" dirty="0" smtClean="0"/>
              <a:t> F2, </a:t>
            </a:r>
            <a:r>
              <a:rPr lang="es-ES" i="1" dirty="0" err="1" smtClean="0"/>
              <a:t>we</a:t>
            </a:r>
            <a:r>
              <a:rPr lang="es-ES" i="1" dirty="0" smtClean="0"/>
              <a:t> </a:t>
            </a:r>
            <a:r>
              <a:rPr lang="es-ES" i="1" dirty="0" err="1"/>
              <a:t>choose</a:t>
            </a:r>
            <a:r>
              <a:rPr lang="es-ES" i="1" dirty="0" smtClean="0"/>
              <a:t> </a:t>
            </a:r>
            <a:r>
              <a:rPr lang="es-ES" i="1" dirty="0" err="1" smtClean="0"/>
              <a:t>the</a:t>
            </a:r>
            <a:r>
              <a:rPr lang="es-ES" i="1" dirty="0" smtClean="0"/>
              <a:t> </a:t>
            </a:r>
            <a:r>
              <a:rPr lang="es-ES" i="1" dirty="0" err="1" smtClean="0"/>
              <a:t>function</a:t>
            </a:r>
            <a:r>
              <a:rPr lang="es-ES" i="1" dirty="0" smtClean="0"/>
              <a:t> and </a:t>
            </a:r>
            <a:r>
              <a:rPr lang="es-ES" i="1" dirty="0" err="1" smtClean="0"/>
              <a:t>then</a:t>
            </a:r>
            <a:r>
              <a:rPr lang="es-ES" i="1" dirty="0" smtClean="0"/>
              <a:t> </a:t>
            </a:r>
            <a:r>
              <a:rPr lang="es-ES" i="1" dirty="0" err="1" smtClean="0"/>
              <a:t>press</a:t>
            </a:r>
            <a:r>
              <a:rPr lang="es-ES" i="1" dirty="0" smtClean="0"/>
              <a:t> CTRL </a:t>
            </a:r>
            <a:r>
              <a:rPr lang="es-ES" i="1" dirty="0"/>
              <a:t>+ SHIFT </a:t>
            </a:r>
            <a:r>
              <a:rPr lang="es-ES" i="1" dirty="0" smtClean="0"/>
              <a:t>+ </a:t>
            </a:r>
            <a:r>
              <a:rPr lang="es-ES" i="1" dirty="0"/>
              <a:t>ENTER,  </a:t>
            </a:r>
            <a:r>
              <a:rPr lang="es-ES" i="1" dirty="0" err="1" smtClean="0"/>
              <a:t>this</a:t>
            </a:r>
            <a:r>
              <a:rPr lang="es-ES" i="1" dirty="0" smtClean="0"/>
              <a:t> </a:t>
            </a:r>
            <a:r>
              <a:rPr lang="es-ES" i="1" dirty="0" err="1" smtClean="0"/>
              <a:t>way</a:t>
            </a:r>
            <a:r>
              <a:rPr lang="es-ES" i="1" dirty="0" smtClean="0"/>
              <a:t> </a:t>
            </a:r>
            <a:r>
              <a:rPr lang="es-ES" i="1" dirty="0" err="1" smtClean="0"/>
              <a:t>we</a:t>
            </a:r>
            <a:r>
              <a:rPr lang="es-ES" i="1" dirty="0" smtClean="0"/>
              <a:t> </a:t>
            </a:r>
            <a:r>
              <a:rPr lang="es-ES" i="1" dirty="0" err="1" smtClean="0"/>
              <a:t>insert</a:t>
            </a:r>
            <a:r>
              <a:rPr lang="es-ES" i="1" dirty="0" smtClean="0"/>
              <a:t> </a:t>
            </a:r>
            <a:r>
              <a:rPr lang="es-ES" i="1" dirty="0" err="1" smtClean="0"/>
              <a:t>the</a:t>
            </a:r>
            <a:r>
              <a:rPr lang="es-ES" i="1" dirty="0" smtClean="0"/>
              <a:t> </a:t>
            </a:r>
            <a:r>
              <a:rPr lang="es-ES" i="1" dirty="0" err="1" smtClean="0"/>
              <a:t>matrix</a:t>
            </a:r>
            <a:r>
              <a:rPr lang="es-ES" i="1" dirty="0" smtClean="0"/>
              <a:t>,</a:t>
            </a:r>
          </a:p>
          <a:p>
            <a:r>
              <a:rPr lang="es-ES" i="1" dirty="0" smtClean="0"/>
              <a:t>:</a:t>
            </a:r>
            <a:r>
              <a:rPr lang="es-ES" i="1" dirty="0"/>
              <a:t> </a:t>
            </a:r>
            <a:r>
              <a:rPr lang="es-ES" b="1" i="1" dirty="0"/>
              <a:t>{=ruta(A2;B2)}</a:t>
            </a:r>
            <a:r>
              <a:rPr lang="es-ES" i="1" dirty="0"/>
              <a:t>, </a:t>
            </a:r>
            <a:r>
              <a:rPr lang="es-ES" i="1" dirty="0" smtClean="0"/>
              <a:t>in </a:t>
            </a:r>
            <a:r>
              <a:rPr lang="es-ES" i="1" dirty="0" err="1" smtClean="0"/>
              <a:t>both</a:t>
            </a:r>
            <a:r>
              <a:rPr lang="es-ES" i="1" dirty="0" smtClean="0"/>
              <a:t> </a:t>
            </a:r>
            <a:r>
              <a:rPr lang="es-ES" i="1" dirty="0" err="1" smtClean="0"/>
              <a:t>cells</a:t>
            </a:r>
            <a:r>
              <a:rPr lang="es-ES" i="1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243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EV&amp;BD </a:t>
            </a:r>
            <a:r>
              <a:rPr lang="es-ES" dirty="0" err="1"/>
              <a:t>session</a:t>
            </a:r>
            <a:r>
              <a:rPr lang="es-ES" dirty="0"/>
              <a:t> use case</a:t>
            </a:r>
            <a:endParaRPr lang="en-GB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23528" y="685800"/>
            <a:ext cx="7922840" cy="4114800"/>
          </a:xfrm>
        </p:spPr>
        <p:txBody>
          <a:bodyPr/>
          <a:lstStyle/>
          <a:p>
            <a:r>
              <a:rPr lang="es-ES" sz="2400" dirty="0" err="1" smtClean="0"/>
              <a:t>Other</a:t>
            </a:r>
            <a:r>
              <a:rPr lang="es-ES" sz="2400" dirty="0" smtClean="0"/>
              <a:t> </a:t>
            </a:r>
            <a:r>
              <a:rPr lang="es-ES" sz="2400" dirty="0" err="1" smtClean="0"/>
              <a:t>issues</a:t>
            </a:r>
            <a:endParaRPr lang="es-ES" sz="2400" dirty="0" smtClean="0"/>
          </a:p>
          <a:p>
            <a:r>
              <a:rPr lang="es-ES" sz="2400" dirty="0" smtClean="0"/>
              <a:t>The </a:t>
            </a:r>
            <a:r>
              <a:rPr lang="es-ES" sz="2400" dirty="0" err="1" smtClean="0"/>
              <a:t>format</a:t>
            </a:r>
            <a:r>
              <a:rPr lang="es-ES" sz="2400" dirty="0" smtClean="0"/>
              <a:t> of </a:t>
            </a:r>
            <a:r>
              <a:rPr lang="es-ES" sz="2400" dirty="0" err="1" smtClean="0"/>
              <a:t>columns</a:t>
            </a:r>
            <a:r>
              <a:rPr lang="es-ES" sz="2400" dirty="0" smtClean="0"/>
              <a:t> </a:t>
            </a:r>
            <a:r>
              <a:rPr lang="es-ES" sz="2400" dirty="0" err="1" smtClean="0"/>
              <a:t>should</a:t>
            </a:r>
            <a:r>
              <a:rPr lang="es-ES" sz="2400" dirty="0" smtClean="0"/>
              <a:t> be </a:t>
            </a:r>
            <a:r>
              <a:rPr lang="es-ES" sz="2400" dirty="0" err="1" smtClean="0"/>
              <a:t>changed</a:t>
            </a:r>
            <a:r>
              <a:rPr lang="es-ES" sz="2400" dirty="0" smtClean="0"/>
              <a:t>.</a:t>
            </a:r>
          </a:p>
          <a:p>
            <a:pPr lvl="1"/>
            <a:r>
              <a:rPr lang="es-ES" sz="2000" dirty="0" smtClean="0"/>
              <a:t>DURACIÓN </a:t>
            </a:r>
            <a:r>
              <a:rPr lang="es-ES" sz="2000" dirty="0"/>
              <a:t>es </a:t>
            </a:r>
            <a:r>
              <a:rPr lang="es-ES" sz="2000" b="1" dirty="0"/>
              <a:t> </a:t>
            </a:r>
            <a:r>
              <a:rPr lang="es-ES" sz="2000" b="1" dirty="0" smtClean="0"/>
              <a:t>h:mm </a:t>
            </a:r>
            <a:r>
              <a:rPr lang="es-ES" sz="2000" dirty="0" smtClean="0"/>
              <a:t>(</a:t>
            </a:r>
            <a:r>
              <a:rPr lang="es-ES" sz="2000" dirty="0" err="1" smtClean="0"/>
              <a:t>hours</a:t>
            </a:r>
            <a:r>
              <a:rPr lang="es-ES" sz="2000" dirty="0" smtClean="0"/>
              <a:t>).</a:t>
            </a:r>
          </a:p>
          <a:p>
            <a:pPr lvl="1"/>
            <a:r>
              <a:rPr lang="es-ES" sz="2000" dirty="0" smtClean="0"/>
              <a:t>DISTANCIA  </a:t>
            </a:r>
            <a:r>
              <a:rPr lang="es-ES" sz="2000" b="1" dirty="0"/>
              <a:t>#.##0,00 </a:t>
            </a:r>
            <a:r>
              <a:rPr lang="es-ES" sz="2000" dirty="0"/>
              <a:t>(Km). </a:t>
            </a:r>
            <a:endParaRPr lang="en-GB" sz="2000" dirty="0"/>
          </a:p>
        </p:txBody>
      </p:sp>
      <p:graphicFrame>
        <p:nvGraphicFramePr>
          <p:cNvPr id="4" name="3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1938723"/>
              </p:ext>
            </p:extLst>
          </p:nvPr>
        </p:nvGraphicFramePr>
        <p:xfrm>
          <a:off x="1115616" y="2937510"/>
          <a:ext cx="6680200" cy="254889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28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ZONA ESTADISTICA DE TRABAJO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TRABAJADORES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RESIDENCIA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TRABAJO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Caracteres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Validacion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DURACION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DISTANCIA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Alovera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Ajalvir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á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0:27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33,3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06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Alovera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Alameda del Valle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é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1:13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110,71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Alovera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 Alamo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í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1:03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99,8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Alovera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Alcalá de Henares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ó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0:24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20,10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Alovera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Alcobendas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ú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0:35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45,23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Alovera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Alcorcón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ñ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0:48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67,58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Alovera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Aldea del Fresno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Ç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1:13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104,62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Alovera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Algete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0:30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41,48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Alovera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Ambite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0:43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47,27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2663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60" y="-24747"/>
            <a:ext cx="7772400" cy="685800"/>
          </a:xfrm>
        </p:spPr>
        <p:txBody>
          <a:bodyPr/>
          <a:lstStyle/>
          <a:p>
            <a:r>
              <a:rPr lang="es-ES" dirty="0"/>
              <a:t>EV&amp;BD </a:t>
            </a:r>
            <a:r>
              <a:rPr lang="es-ES" dirty="0" err="1"/>
              <a:t>session</a:t>
            </a:r>
            <a:r>
              <a:rPr lang="es-ES" dirty="0"/>
              <a:t> use case</a:t>
            </a:r>
            <a:endParaRPr lang="en-GB" dirty="0"/>
          </a:p>
        </p:txBody>
      </p:sp>
      <p:graphicFrame>
        <p:nvGraphicFramePr>
          <p:cNvPr id="6" name="3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4779968"/>
              </p:ext>
            </p:extLst>
          </p:nvPr>
        </p:nvGraphicFramePr>
        <p:xfrm>
          <a:off x="307037" y="4077072"/>
          <a:ext cx="8516651" cy="2276623"/>
        </p:xfrm>
        <a:graphic>
          <a:graphicData uri="http://schemas.openxmlformats.org/drawingml/2006/table">
            <a:tbl>
              <a:tblPr/>
              <a:tblGrid>
                <a:gridCol w="1896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6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7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5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8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85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94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43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3357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ZONA ESTADISTICA DE TRABAJO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TRABAJADORES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RESIDENCIA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TRABAJO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Caracteres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Validacion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DURACION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DISTANCIA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71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Alovera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Ajalvir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á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0:27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33,3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71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06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Alovera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Alameda del Valle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é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1:13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110,71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71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Alovera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 Alamo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í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1:03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99,8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71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Alovera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Alcalá de Henares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ó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0:24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20,10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71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Alovera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Alcobendas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ú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0:35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45,23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754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Alovera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Alcorcón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ñ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0:48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67,58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71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Alovera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Aldea del Fresno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Ç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1:13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104,62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71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Alovera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Algete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0:30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41,48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671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Alovera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Ambite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F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0:43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47,27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908720"/>
            <a:ext cx="8828849" cy="352839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 bwMode="auto">
          <a:xfrm>
            <a:off x="307037" y="4941168"/>
            <a:ext cx="8729459" cy="21602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Conector recto de flecha 8"/>
          <p:cNvCxnSpPr>
            <a:stCxn id="7" idx="0"/>
          </p:cNvCxnSpPr>
          <p:nvPr/>
        </p:nvCxnSpPr>
        <p:spPr bwMode="auto">
          <a:xfrm flipH="1" flipV="1">
            <a:off x="2195736" y="3550829"/>
            <a:ext cx="2476031" cy="13903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90725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EV&amp;BD </a:t>
            </a:r>
            <a:r>
              <a:rPr lang="es-ES" dirty="0" err="1"/>
              <a:t>session</a:t>
            </a:r>
            <a:r>
              <a:rPr lang="es-ES" dirty="0"/>
              <a:t> use case</a:t>
            </a:r>
            <a:endParaRPr lang="en-GB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547664" y="836712"/>
            <a:ext cx="7704856" cy="4114800"/>
          </a:xfrm>
        </p:spPr>
        <p:txBody>
          <a:bodyPr/>
          <a:lstStyle/>
          <a:p>
            <a:r>
              <a:rPr lang="es-ES" sz="2400" dirty="0" smtClean="0"/>
              <a:t>DATA PROVIDED. </a:t>
            </a:r>
            <a:r>
              <a:rPr lang="es-ES" sz="2400" u="sng" dirty="0" err="1" smtClean="0"/>
              <a:t>Distances</a:t>
            </a:r>
            <a:r>
              <a:rPr lang="es-ES" sz="2400" u="sng" dirty="0" smtClean="0"/>
              <a:t> </a:t>
            </a:r>
            <a:r>
              <a:rPr lang="es-ES" sz="2400" u="sng" dirty="0" err="1" smtClean="0"/>
              <a:t>between</a:t>
            </a:r>
            <a:r>
              <a:rPr lang="es-ES" sz="2400" u="sng" dirty="0" smtClean="0"/>
              <a:t> </a:t>
            </a:r>
            <a:r>
              <a:rPr lang="es-ES" sz="2400" u="sng" dirty="0" err="1" smtClean="0"/>
              <a:t>cities</a:t>
            </a:r>
            <a:r>
              <a:rPr lang="es-ES" sz="2400" u="sng" dirty="0" smtClean="0"/>
              <a:t> in Madrid</a:t>
            </a:r>
          </a:p>
          <a:p>
            <a:pPr marL="0" indent="0">
              <a:buNone/>
            </a:pPr>
            <a:r>
              <a:rPr lang="es-ES" sz="1800" dirty="0">
                <a:hlinkClick r:id="rId2"/>
              </a:rPr>
              <a:t>http://</a:t>
            </a:r>
            <a:r>
              <a:rPr lang="es-ES" sz="1800" dirty="0" smtClean="0">
                <a:hlinkClick r:id="rId2"/>
              </a:rPr>
              <a:t>www.madrid.org/iestadis/fijas/estructu/general/territorio/estructu_dismun.htm</a:t>
            </a:r>
            <a:r>
              <a:rPr lang="es-ES" sz="1800" dirty="0" smtClean="0"/>
              <a:t> </a:t>
            </a:r>
            <a:endParaRPr lang="es-ES" sz="2400" dirty="0" smtClean="0"/>
          </a:p>
        </p:txBody>
      </p:sp>
      <p:pic>
        <p:nvPicPr>
          <p:cNvPr id="29698" name="Picture 2" descr="Resultado de imagen de tas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05" y="726504"/>
            <a:ext cx="1505761" cy="16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2342381"/>
            <a:ext cx="6968277" cy="403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45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EV&amp;BD </a:t>
            </a:r>
            <a:r>
              <a:rPr lang="es-ES" dirty="0" err="1"/>
              <a:t>session</a:t>
            </a:r>
            <a:r>
              <a:rPr lang="es-ES" dirty="0"/>
              <a:t> use case</a:t>
            </a:r>
            <a:endParaRPr lang="en-GB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303240" y="990600"/>
            <a:ext cx="6840760" cy="4114800"/>
          </a:xfrm>
        </p:spPr>
        <p:txBody>
          <a:bodyPr/>
          <a:lstStyle/>
          <a:p>
            <a:r>
              <a:rPr lang="es-ES" sz="2400" dirty="0" err="1" smtClean="0"/>
              <a:t>Calculate</a:t>
            </a:r>
            <a:r>
              <a:rPr lang="es-ES" sz="2400" dirty="0" smtClean="0"/>
              <a:t> </a:t>
            </a:r>
            <a:r>
              <a:rPr lang="es-ES" sz="2400" dirty="0" smtClean="0"/>
              <a:t>the </a:t>
            </a:r>
            <a:r>
              <a:rPr lang="es-ES" sz="2400" dirty="0" err="1" smtClean="0"/>
              <a:t>power</a:t>
            </a:r>
            <a:r>
              <a:rPr lang="es-ES" sz="2400" dirty="0" smtClean="0"/>
              <a:t> </a:t>
            </a:r>
            <a:r>
              <a:rPr lang="es-ES" sz="2400" dirty="0" err="1" smtClean="0"/>
              <a:t>consumption</a:t>
            </a:r>
            <a:r>
              <a:rPr lang="es-ES" sz="2400" dirty="0" smtClean="0"/>
              <a:t> (</a:t>
            </a:r>
            <a:r>
              <a:rPr lang="es-ES" sz="2400" dirty="0" err="1" smtClean="0"/>
              <a:t>electric</a:t>
            </a:r>
            <a:r>
              <a:rPr lang="es-ES" sz="2400" dirty="0" smtClean="0"/>
              <a:t> </a:t>
            </a:r>
            <a:r>
              <a:rPr lang="es-ES" sz="2400" dirty="0" err="1" smtClean="0"/>
              <a:t>energy</a:t>
            </a:r>
            <a:r>
              <a:rPr lang="es-ES" sz="2400" dirty="0" smtClean="0"/>
              <a:t> </a:t>
            </a:r>
            <a:r>
              <a:rPr lang="es-ES" sz="2400" dirty="0" err="1" smtClean="0"/>
              <a:t>from</a:t>
            </a:r>
            <a:r>
              <a:rPr lang="es-ES" sz="2400" dirty="0" smtClean="0"/>
              <a:t> the EV </a:t>
            </a:r>
            <a:r>
              <a:rPr lang="es-ES" sz="2400" dirty="0" err="1" smtClean="0"/>
              <a:t>batteries</a:t>
            </a:r>
            <a:r>
              <a:rPr lang="es-ES" sz="2400" dirty="0" smtClean="0"/>
              <a:t>) </a:t>
            </a:r>
            <a:r>
              <a:rPr lang="es-ES" sz="2400" dirty="0" err="1" smtClean="0"/>
              <a:t>associated</a:t>
            </a:r>
            <a:r>
              <a:rPr lang="es-ES" sz="2400" dirty="0" smtClean="0"/>
              <a:t> to the </a:t>
            </a:r>
            <a:r>
              <a:rPr lang="es-ES" sz="2400" dirty="0" err="1" smtClean="0"/>
              <a:t>journeys</a:t>
            </a:r>
            <a:r>
              <a:rPr lang="es-ES" sz="2400" dirty="0" smtClean="0"/>
              <a:t>.</a:t>
            </a:r>
          </a:p>
          <a:p>
            <a:r>
              <a:rPr lang="es-ES" sz="2400" dirty="0">
                <a:hlinkClick r:id="rId2"/>
              </a:rPr>
              <a:t>https://www.spritmonitor.de/en/</a:t>
            </a:r>
          </a:p>
          <a:p>
            <a:r>
              <a:rPr lang="es-ES" sz="2400" dirty="0" smtClean="0">
                <a:hlinkClick r:id="rId2"/>
              </a:rPr>
              <a:t>https</a:t>
            </a:r>
            <a:r>
              <a:rPr lang="es-ES" sz="2400" dirty="0">
                <a:hlinkClick r:id="rId2"/>
              </a:rPr>
              <a:t>://www.adac.de/infotestrat/tests/eco-test</a:t>
            </a:r>
            <a:r>
              <a:rPr lang="es-ES" sz="2400" dirty="0" smtClean="0">
                <a:hlinkClick r:id="rId2"/>
              </a:rPr>
              <a:t>/</a:t>
            </a:r>
            <a:endParaRPr lang="es-ES" sz="2400" dirty="0" smtClean="0"/>
          </a:p>
        </p:txBody>
      </p:sp>
      <p:pic>
        <p:nvPicPr>
          <p:cNvPr id="29698" name="Picture 2" descr="Resultado de imagen de tas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05" y="726503"/>
            <a:ext cx="2153833" cy="232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22420"/>
          <a:stretch/>
        </p:blipFill>
        <p:spPr>
          <a:xfrm>
            <a:off x="1187624" y="3088703"/>
            <a:ext cx="7099351" cy="369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18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EV&amp;BD </a:t>
            </a:r>
            <a:r>
              <a:rPr lang="es-ES" dirty="0" err="1"/>
              <a:t>session</a:t>
            </a:r>
            <a:r>
              <a:rPr lang="es-ES" dirty="0"/>
              <a:t> use case</a:t>
            </a:r>
            <a:endParaRPr lang="en-GB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Impact of the recharging procedure on the electric demand</a:t>
            </a:r>
            <a:endParaRPr lang="en-GB" dirty="0"/>
          </a:p>
        </p:txBody>
      </p:sp>
      <p:pic>
        <p:nvPicPr>
          <p:cNvPr id="4" name="10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35" y="2204864"/>
            <a:ext cx="822985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83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EV&amp;BD </a:t>
            </a:r>
            <a:r>
              <a:rPr lang="es-ES" dirty="0" err="1"/>
              <a:t>session</a:t>
            </a:r>
            <a:r>
              <a:rPr lang="es-ES" dirty="0"/>
              <a:t> use case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b="1" u="sng" dirty="0" err="1" smtClean="0"/>
              <a:t>Vehicle</a:t>
            </a:r>
            <a:r>
              <a:rPr lang="es-ES" sz="2400" b="1" u="sng" dirty="0" smtClean="0"/>
              <a:t> </a:t>
            </a:r>
            <a:r>
              <a:rPr lang="es-ES" sz="2400" b="1" u="sng" dirty="0" err="1" smtClean="0"/>
              <a:t>Occupancy</a:t>
            </a:r>
            <a:r>
              <a:rPr lang="es-ES" sz="2400" b="1" u="sng" dirty="0" smtClean="0"/>
              <a:t> </a:t>
            </a:r>
            <a:r>
              <a:rPr lang="es-ES" sz="2400" b="1" u="sng" dirty="0" err="1" smtClean="0"/>
              <a:t>Rate</a:t>
            </a:r>
            <a:r>
              <a:rPr lang="es-ES" sz="2400" dirty="0" smtClean="0"/>
              <a:t>: 1.1-1.35 </a:t>
            </a:r>
            <a:r>
              <a:rPr lang="es-ES" sz="2400" dirty="0" err="1" smtClean="0"/>
              <a:t>person</a:t>
            </a:r>
            <a:r>
              <a:rPr lang="es-ES" sz="2400" dirty="0" smtClean="0"/>
              <a:t>/</a:t>
            </a:r>
            <a:r>
              <a:rPr lang="es-ES" sz="2400" dirty="0" err="1" smtClean="0"/>
              <a:t>vehicle</a:t>
            </a:r>
            <a:endParaRPr lang="es-ES" sz="2400" dirty="0" smtClean="0"/>
          </a:p>
          <a:p>
            <a:endParaRPr lang="es-ES" sz="2400" dirty="0" smtClean="0"/>
          </a:p>
          <a:p>
            <a:r>
              <a:rPr lang="es-ES" sz="2000" dirty="0">
                <a:hlinkClick r:id="rId2"/>
              </a:rPr>
              <a:t>http://www.madrid.es/UnidadesDescentralizadas/UDCMovilidadTransportes/MOVILIDAD/PMUS_Madrid_2/PMUS%20Madrid/Diagn%C3%B3stico%20Ejecutivo.%20PMUS%20Madrid.%</a:t>
            </a:r>
            <a:r>
              <a:rPr lang="es-ES" sz="2000" dirty="0" smtClean="0">
                <a:hlinkClick r:id="rId2"/>
              </a:rPr>
              <a:t>2014%20feb%202014.pdf</a:t>
            </a:r>
            <a:r>
              <a:rPr lang="es-ES" sz="2000" dirty="0" smtClean="0"/>
              <a:t> </a:t>
            </a:r>
          </a:p>
          <a:p>
            <a:endParaRPr lang="es-ES" sz="2400" dirty="0"/>
          </a:p>
        </p:txBody>
      </p:sp>
      <p:pic>
        <p:nvPicPr>
          <p:cNvPr id="33794" name="Picture 2" descr="Resultado de imagen de conductor y pasajero coch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580" y="3356992"/>
            <a:ext cx="6400800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721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EV&amp;BD </a:t>
            </a:r>
            <a:r>
              <a:rPr lang="es-ES" dirty="0" err="1"/>
              <a:t>session</a:t>
            </a:r>
            <a:r>
              <a:rPr lang="es-ES" dirty="0"/>
              <a:t> use case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Carpooling</a:t>
            </a:r>
            <a:r>
              <a:rPr lang="es-ES" dirty="0" smtClean="0"/>
              <a:t> </a:t>
            </a:r>
            <a:r>
              <a:rPr lang="es-ES" dirty="0" err="1" smtClean="0"/>
              <a:t>options</a:t>
            </a:r>
            <a:r>
              <a:rPr lang="es-ES" dirty="0" smtClean="0"/>
              <a:t>. </a:t>
            </a:r>
            <a:endParaRPr lang="es-ES" dirty="0"/>
          </a:p>
          <a:p>
            <a:r>
              <a:rPr lang="es-ES" b="1" u="sng" dirty="0" err="1" smtClean="0"/>
              <a:t>Proposal</a:t>
            </a:r>
            <a:r>
              <a:rPr lang="es-ES" dirty="0" smtClean="0"/>
              <a:t>: </a:t>
            </a:r>
            <a:r>
              <a:rPr lang="es-ES" dirty="0" err="1" smtClean="0"/>
              <a:t>How</a:t>
            </a:r>
            <a:r>
              <a:rPr lang="es-ES" dirty="0" smtClean="0"/>
              <a:t> </a:t>
            </a:r>
            <a:r>
              <a:rPr lang="es-ES" dirty="0" err="1" smtClean="0"/>
              <a:t>could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reduce the </a:t>
            </a:r>
            <a:r>
              <a:rPr lang="es-ES" dirty="0" err="1" smtClean="0"/>
              <a:t>number</a:t>
            </a:r>
            <a:r>
              <a:rPr lang="es-ES" dirty="0" smtClean="0"/>
              <a:t> of </a:t>
            </a:r>
            <a:r>
              <a:rPr lang="es-ES" dirty="0" err="1" smtClean="0"/>
              <a:t>vehicles</a:t>
            </a:r>
            <a:r>
              <a:rPr lang="es-ES" dirty="0" smtClean="0"/>
              <a:t> in Madrid, </a:t>
            </a:r>
            <a:r>
              <a:rPr lang="es-ES" dirty="0" err="1" smtClean="0"/>
              <a:t>sharing</a:t>
            </a:r>
            <a:r>
              <a:rPr lang="es-ES" dirty="0" smtClean="0"/>
              <a:t> </a:t>
            </a:r>
            <a:r>
              <a:rPr lang="es-ES" dirty="0" err="1" smtClean="0"/>
              <a:t>trips</a:t>
            </a:r>
            <a:r>
              <a:rPr lang="es-ES" dirty="0"/>
              <a:t>?</a:t>
            </a:r>
          </a:p>
        </p:txBody>
      </p:sp>
      <p:pic>
        <p:nvPicPr>
          <p:cNvPr id="36868" name="Picture 4" descr="Resultado de imagen de carpoo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708920"/>
            <a:ext cx="4536504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538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3568" y="4869160"/>
            <a:ext cx="7772400" cy="1362075"/>
          </a:xfrm>
        </p:spPr>
        <p:txBody>
          <a:bodyPr/>
          <a:lstStyle/>
          <a:p>
            <a:r>
              <a:rPr lang="es-ES" dirty="0" smtClean="0"/>
              <a:t>…</a:t>
            </a:r>
            <a:r>
              <a:rPr lang="es-ES" dirty="0" err="1" smtClean="0"/>
              <a:t>Hands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task</a:t>
            </a:r>
            <a:r>
              <a:rPr lang="es-ES" dirty="0" smtClean="0"/>
              <a:t>!</a:t>
            </a:r>
            <a:endParaRPr lang="es-ES" dirty="0"/>
          </a:p>
        </p:txBody>
      </p:sp>
      <p:pic>
        <p:nvPicPr>
          <p:cNvPr id="31746" name="Picture 2" descr="Resultado de imagen de hands on en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08720"/>
            <a:ext cx="65151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05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4725144"/>
            <a:ext cx="8280920" cy="2132856"/>
          </a:xfrm>
          <a:solidFill>
            <a:schemeClr val="bg1"/>
          </a:solidFill>
        </p:spPr>
        <p:txBody>
          <a:bodyPr/>
          <a:lstStyle/>
          <a:p>
            <a:r>
              <a:rPr lang="es-ES" dirty="0" err="1"/>
              <a:t>Analysis</a:t>
            </a:r>
            <a:r>
              <a:rPr lang="es-ES" dirty="0"/>
              <a:t> of </a:t>
            </a:r>
            <a:r>
              <a:rPr lang="es-ES" dirty="0" err="1"/>
              <a:t>electromobility</a:t>
            </a:r>
            <a:r>
              <a:rPr lang="es-ES" dirty="0"/>
              <a:t> </a:t>
            </a:r>
            <a:r>
              <a:rPr lang="es-ES" dirty="0" err="1"/>
              <a:t>impact</a:t>
            </a:r>
            <a:r>
              <a:rPr lang="es-ES" dirty="0"/>
              <a:t> in the </a:t>
            </a:r>
            <a:r>
              <a:rPr lang="es-ES" dirty="0" err="1"/>
              <a:t>region</a:t>
            </a:r>
            <a:r>
              <a:rPr lang="es-ES" dirty="0"/>
              <a:t> of Madrid</a:t>
            </a:r>
            <a:r>
              <a:rPr lang="en-GB" dirty="0"/>
              <a:t/>
            </a:r>
            <a:br>
              <a:rPr lang="en-GB" dirty="0"/>
            </a:br>
            <a:endParaRPr lang="es-E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64704"/>
            <a:ext cx="398145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92696"/>
            <a:ext cx="4248472" cy="463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870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EV&amp;BD </a:t>
            </a:r>
            <a:r>
              <a:rPr lang="es-ES" dirty="0" err="1"/>
              <a:t>session</a:t>
            </a:r>
            <a:r>
              <a:rPr lang="es-ES" dirty="0"/>
              <a:t> use case</a:t>
            </a:r>
            <a:endParaRPr lang="en-GB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7504" y="990600"/>
            <a:ext cx="9001000" cy="4114800"/>
          </a:xfrm>
        </p:spPr>
        <p:txBody>
          <a:bodyPr/>
          <a:lstStyle/>
          <a:p>
            <a:r>
              <a:rPr lang="es-ES" sz="2400" dirty="0" err="1" smtClean="0"/>
              <a:t>Annually</a:t>
            </a:r>
            <a:r>
              <a:rPr lang="es-ES" sz="2400" dirty="0" smtClean="0"/>
              <a:t>, Madrid </a:t>
            </a:r>
            <a:r>
              <a:rPr lang="es-ES" sz="2400" dirty="0" err="1" smtClean="0"/>
              <a:t>government</a:t>
            </a:r>
            <a:r>
              <a:rPr lang="es-ES" sz="2400" dirty="0" smtClean="0"/>
              <a:t> </a:t>
            </a:r>
            <a:r>
              <a:rPr lang="es-ES" sz="2400" dirty="0" err="1" smtClean="0"/>
              <a:t>provides</a:t>
            </a:r>
            <a:r>
              <a:rPr lang="es-ES" sz="2400" dirty="0" smtClean="0"/>
              <a:t> a </a:t>
            </a:r>
            <a:r>
              <a:rPr lang="es-ES" sz="2400" dirty="0" err="1" smtClean="0"/>
              <a:t>register</a:t>
            </a:r>
            <a:r>
              <a:rPr lang="es-ES" sz="2400" dirty="0" smtClean="0"/>
              <a:t> of </a:t>
            </a:r>
            <a:r>
              <a:rPr lang="es-ES" sz="2400" dirty="0" err="1" smtClean="0">
                <a:solidFill>
                  <a:srgbClr val="0000FF"/>
                </a:solidFill>
              </a:rPr>
              <a:t>vehicle</a:t>
            </a:r>
            <a:r>
              <a:rPr lang="es-ES" sz="2400" dirty="0" smtClean="0">
                <a:solidFill>
                  <a:srgbClr val="0000FF"/>
                </a:solidFill>
              </a:rPr>
              <a:t> </a:t>
            </a:r>
            <a:r>
              <a:rPr lang="es-ES" sz="2400" dirty="0" err="1" smtClean="0">
                <a:solidFill>
                  <a:srgbClr val="0000FF"/>
                </a:solidFill>
              </a:rPr>
              <a:t>movements</a:t>
            </a:r>
            <a:endParaRPr lang="es-ES" sz="2400" dirty="0" smtClean="0">
              <a:solidFill>
                <a:srgbClr val="0000FF"/>
              </a:solidFill>
            </a:endParaRPr>
          </a:p>
          <a:p>
            <a:r>
              <a:rPr lang="en-GB" sz="2400" dirty="0" smtClean="0"/>
              <a:t>All </a:t>
            </a:r>
            <a:r>
              <a:rPr lang="en-GB" sz="2400" dirty="0"/>
              <a:t>journeys made between the towns of the </a:t>
            </a:r>
            <a:r>
              <a:rPr lang="en-GB" sz="2400" dirty="0" err="1" smtClean="0"/>
              <a:t>Comunidad</a:t>
            </a:r>
            <a:r>
              <a:rPr lang="en-GB" sz="2400" dirty="0" smtClean="0"/>
              <a:t> de Madrid are gathered together to create the “</a:t>
            </a:r>
            <a:r>
              <a:rPr lang="en-GB" sz="2400" dirty="0" smtClean="0">
                <a:solidFill>
                  <a:srgbClr val="0000FF"/>
                </a:solidFill>
              </a:rPr>
              <a:t>Madrid’s mobility atlas</a:t>
            </a:r>
            <a:r>
              <a:rPr lang="en-GB" sz="2400" dirty="0" smtClean="0"/>
              <a:t>”.</a:t>
            </a:r>
            <a:endParaRPr lang="en-GB" sz="2400" dirty="0" smtClean="0"/>
          </a:p>
        </p:txBody>
      </p:sp>
      <p:pic>
        <p:nvPicPr>
          <p:cNvPr id="30722" name="Picture 2" descr="Resultado de imagen de trafico en madr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855971"/>
            <a:ext cx="5159896" cy="354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107504" y="3069259"/>
            <a:ext cx="3528392" cy="3120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Tx/>
              <a:buChar char="•"/>
            </a:pPr>
            <a:r>
              <a:rPr lang="es-ES" kern="0" dirty="0" err="1" smtClean="0">
                <a:solidFill>
                  <a:srgbClr val="000000"/>
                </a:solidFill>
                <a:latin typeface="Arial Unicode MS"/>
                <a:cs typeface="+mn-cs"/>
              </a:rPr>
              <a:t>Further</a:t>
            </a:r>
            <a:r>
              <a:rPr lang="es-ES" kern="0" dirty="0" smtClean="0">
                <a:solidFill>
                  <a:srgbClr val="000000"/>
                </a:solidFill>
                <a:latin typeface="Arial Unicode MS"/>
                <a:cs typeface="+mn-cs"/>
              </a:rPr>
              <a:t> </a:t>
            </a:r>
            <a:r>
              <a:rPr lang="es-ES" kern="0" dirty="0" err="1">
                <a:solidFill>
                  <a:srgbClr val="000000"/>
                </a:solidFill>
                <a:latin typeface="Arial Unicode MS"/>
                <a:cs typeface="+mn-cs"/>
              </a:rPr>
              <a:t>info</a:t>
            </a:r>
            <a:r>
              <a:rPr lang="es-ES" kern="0" dirty="0">
                <a:solidFill>
                  <a:srgbClr val="000000"/>
                </a:solidFill>
                <a:latin typeface="Arial Unicode MS"/>
                <a:cs typeface="+mn-cs"/>
              </a:rPr>
              <a:t> </a:t>
            </a:r>
            <a:r>
              <a:rPr lang="es-ES" kern="0" dirty="0" err="1">
                <a:solidFill>
                  <a:srgbClr val="000000"/>
                </a:solidFill>
                <a:latin typeface="Arial Unicode MS"/>
                <a:cs typeface="+mn-cs"/>
              </a:rPr>
              <a:t>is</a:t>
            </a:r>
            <a:r>
              <a:rPr lang="es-ES" kern="0" dirty="0">
                <a:solidFill>
                  <a:srgbClr val="000000"/>
                </a:solidFill>
                <a:latin typeface="Arial Unicode MS"/>
                <a:cs typeface="+mn-cs"/>
              </a:rPr>
              <a:t> </a:t>
            </a:r>
            <a:r>
              <a:rPr lang="es-ES" kern="0" dirty="0" err="1">
                <a:solidFill>
                  <a:srgbClr val="000000"/>
                </a:solidFill>
                <a:latin typeface="Arial Unicode MS"/>
                <a:cs typeface="+mn-cs"/>
              </a:rPr>
              <a:t>available</a:t>
            </a:r>
            <a:r>
              <a:rPr lang="es-ES" kern="0" dirty="0">
                <a:solidFill>
                  <a:srgbClr val="000000"/>
                </a:solidFill>
                <a:latin typeface="Arial Unicode MS"/>
                <a:cs typeface="+mn-cs"/>
              </a:rPr>
              <a:t> at </a:t>
            </a:r>
            <a:r>
              <a:rPr lang="es-ES" kern="0" dirty="0">
                <a:solidFill>
                  <a:srgbClr val="000000"/>
                </a:solidFill>
                <a:latin typeface="Arial Unicode MS"/>
                <a:cs typeface="+mn-cs"/>
                <a:hlinkClick r:id="rId4"/>
              </a:rPr>
              <a:t>http://www.madrid.org/iestadis/fijas/estructu/general/territorio/atlasmovilidad2017/INDEX.html</a:t>
            </a:r>
            <a:endParaRPr lang="es-ES" kern="0" dirty="0">
              <a:solidFill>
                <a:srgbClr val="000000"/>
              </a:solidFill>
              <a:latin typeface="Arial Unicode MS"/>
              <a:cs typeface="+mn-cs"/>
            </a:endParaRPr>
          </a:p>
          <a:p>
            <a:pPr marL="342900" lvl="0" indent="-342900">
              <a:spcBef>
                <a:spcPct val="20000"/>
              </a:spcBef>
              <a:buFontTx/>
              <a:buChar char="•"/>
            </a:pPr>
            <a:endParaRPr lang="en-GB" kern="0" dirty="0">
              <a:solidFill>
                <a:srgbClr val="000000"/>
              </a:solidFill>
              <a:latin typeface="Arial Unicode MS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439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EV&amp;BD </a:t>
            </a:r>
            <a:r>
              <a:rPr lang="es-ES" dirty="0" err="1"/>
              <a:t>session</a:t>
            </a:r>
            <a:r>
              <a:rPr lang="es-ES" dirty="0"/>
              <a:t> use case</a:t>
            </a:r>
            <a:endParaRPr lang="en-GB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7504" y="764704"/>
            <a:ext cx="3384376" cy="4114800"/>
          </a:xfrm>
        </p:spPr>
        <p:txBody>
          <a:bodyPr/>
          <a:lstStyle/>
          <a:p>
            <a:r>
              <a:rPr lang="es-ES" sz="2400" dirty="0" smtClean="0"/>
              <a:t>The figure shows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statistics</a:t>
            </a:r>
            <a:r>
              <a:rPr lang="es-ES" sz="2400" dirty="0" smtClean="0"/>
              <a:t> </a:t>
            </a:r>
            <a:r>
              <a:rPr lang="es-ES" sz="2400" dirty="0" err="1" smtClean="0"/>
              <a:t>regarding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b="1" dirty="0" err="1" smtClean="0"/>
              <a:t>journeys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driven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by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workers</a:t>
            </a:r>
            <a:r>
              <a:rPr lang="es-ES" sz="2400" b="1" dirty="0" smtClean="0"/>
              <a:t> </a:t>
            </a:r>
            <a:r>
              <a:rPr lang="es-ES" sz="2400" dirty="0" err="1" smtClean="0"/>
              <a:t>depending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living </a:t>
            </a:r>
            <a:r>
              <a:rPr lang="es-ES" sz="2400" dirty="0" err="1" smtClean="0"/>
              <a:t>zone</a:t>
            </a:r>
            <a:r>
              <a:rPr lang="es-ES" sz="2400" dirty="0" smtClean="0"/>
              <a:t>.</a:t>
            </a:r>
          </a:p>
          <a:p>
            <a:r>
              <a:rPr lang="es-ES" sz="2400" b="1" dirty="0" smtClean="0">
                <a:solidFill>
                  <a:srgbClr val="0000FF"/>
                </a:solidFill>
              </a:rPr>
              <a:t>Blue</a:t>
            </a:r>
            <a:r>
              <a:rPr lang="es-ES" sz="2400" dirty="0" smtClean="0"/>
              <a:t> – </a:t>
            </a:r>
            <a:r>
              <a:rPr lang="es-ES" sz="2400" dirty="0" err="1" smtClean="0"/>
              <a:t>Working</a:t>
            </a:r>
            <a:r>
              <a:rPr lang="es-ES" sz="2400" dirty="0" smtClean="0"/>
              <a:t> at </a:t>
            </a:r>
            <a:r>
              <a:rPr lang="es-ES" sz="2400" dirty="0" err="1" smtClean="0"/>
              <a:t>their</a:t>
            </a:r>
            <a:r>
              <a:rPr lang="es-ES" sz="2400" dirty="0" smtClean="0"/>
              <a:t> living </a:t>
            </a:r>
            <a:r>
              <a:rPr lang="es-ES" sz="2400" dirty="0" err="1" smtClean="0"/>
              <a:t>area</a:t>
            </a:r>
            <a:endParaRPr lang="es-ES" sz="2400" dirty="0" smtClean="0"/>
          </a:p>
          <a:p>
            <a:r>
              <a:rPr lang="es-ES" sz="2400" b="1" dirty="0" smtClean="0">
                <a:solidFill>
                  <a:srgbClr val="006600"/>
                </a:solidFill>
              </a:rPr>
              <a:t>Green</a:t>
            </a:r>
            <a:r>
              <a:rPr lang="es-ES" sz="2400" dirty="0" smtClean="0"/>
              <a:t> – </a:t>
            </a:r>
            <a:r>
              <a:rPr lang="es-ES" sz="2400" dirty="0" err="1" smtClean="0"/>
              <a:t>Working</a:t>
            </a:r>
            <a:r>
              <a:rPr lang="es-ES" sz="2400" dirty="0" smtClean="0"/>
              <a:t> </a:t>
            </a:r>
            <a:r>
              <a:rPr lang="es-ES" sz="2400" dirty="0" err="1" smtClean="0"/>
              <a:t>close</a:t>
            </a:r>
            <a:r>
              <a:rPr lang="es-ES" sz="2400" dirty="0" smtClean="0"/>
              <a:t> to </a:t>
            </a:r>
            <a:r>
              <a:rPr lang="es-ES" sz="2400" dirty="0" err="1" smtClean="0"/>
              <a:t>the</a:t>
            </a:r>
            <a:r>
              <a:rPr lang="es-ES" sz="2400" dirty="0" smtClean="0"/>
              <a:t> living </a:t>
            </a:r>
            <a:r>
              <a:rPr lang="es-ES" sz="2400" dirty="0" err="1" smtClean="0"/>
              <a:t>area</a:t>
            </a:r>
            <a:endParaRPr lang="es-ES" sz="2400" dirty="0" smtClean="0"/>
          </a:p>
          <a:p>
            <a:r>
              <a:rPr lang="es-ES" sz="2400" b="1" dirty="0" smtClean="0">
                <a:solidFill>
                  <a:srgbClr val="FFC000"/>
                </a:solidFill>
              </a:rPr>
              <a:t>Orange</a:t>
            </a:r>
            <a:r>
              <a:rPr lang="es-ES" sz="2400" dirty="0" smtClean="0"/>
              <a:t> – </a:t>
            </a:r>
            <a:r>
              <a:rPr lang="es-ES" sz="2400" dirty="0" err="1" smtClean="0"/>
              <a:t>Working</a:t>
            </a:r>
            <a:r>
              <a:rPr lang="es-ES" sz="2400" dirty="0" smtClean="0"/>
              <a:t> at Madrid</a:t>
            </a:r>
            <a:endParaRPr lang="en-GB" sz="2400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8" t="10994" r="27272" b="6879"/>
          <a:stretch/>
        </p:blipFill>
        <p:spPr bwMode="auto">
          <a:xfrm>
            <a:off x="3779912" y="701216"/>
            <a:ext cx="5362011" cy="5320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0150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EV&amp;BD </a:t>
            </a:r>
            <a:r>
              <a:rPr lang="es-ES" dirty="0" err="1"/>
              <a:t>session</a:t>
            </a:r>
            <a:r>
              <a:rPr lang="es-ES" dirty="0"/>
              <a:t> use case</a:t>
            </a:r>
            <a:endParaRPr lang="en-GB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5" t="11364" r="27168" b="9468"/>
          <a:stretch/>
        </p:blipFill>
        <p:spPr bwMode="auto">
          <a:xfrm>
            <a:off x="3004315" y="620688"/>
            <a:ext cx="6160851" cy="5905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94628" y="1268760"/>
            <a:ext cx="5053435" cy="4725536"/>
          </a:xfrm>
        </p:spPr>
        <p:txBody>
          <a:bodyPr/>
          <a:lstStyle/>
          <a:p>
            <a:r>
              <a:rPr lang="en-GB" dirty="0">
                <a:solidFill>
                  <a:srgbClr val="0000FF"/>
                </a:solidFill>
              </a:rPr>
              <a:t>Aggregated journey </a:t>
            </a:r>
            <a:r>
              <a:rPr lang="en-GB" dirty="0" smtClean="0">
                <a:solidFill>
                  <a:srgbClr val="0000FF"/>
                </a:solidFill>
              </a:rPr>
              <a:t>flows</a:t>
            </a:r>
            <a:r>
              <a:rPr lang="en-GB" dirty="0" smtClean="0"/>
              <a:t>.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Now, Let’s go electric!</a:t>
            </a:r>
            <a:r>
              <a:rPr lang="es-ES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7658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EV&amp;BD </a:t>
            </a:r>
            <a:r>
              <a:rPr lang="es-ES" dirty="0" err="1"/>
              <a:t>session</a:t>
            </a:r>
            <a:r>
              <a:rPr lang="es-ES" dirty="0"/>
              <a:t> use case</a:t>
            </a:r>
            <a:endParaRPr lang="en-GB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763688" y="836712"/>
            <a:ext cx="7272808" cy="4114800"/>
          </a:xfrm>
        </p:spPr>
        <p:txBody>
          <a:bodyPr/>
          <a:lstStyle/>
          <a:p>
            <a:r>
              <a:rPr lang="es-ES" sz="2400" dirty="0" smtClean="0"/>
              <a:t>DATA PROVIDED. </a:t>
            </a:r>
            <a:r>
              <a:rPr lang="es-ES" sz="2400" u="sng" dirty="0" err="1" smtClean="0"/>
              <a:t>Work</a:t>
            </a:r>
            <a:r>
              <a:rPr lang="es-ES" sz="2400" u="sng" dirty="0" smtClean="0"/>
              <a:t> </a:t>
            </a:r>
            <a:r>
              <a:rPr lang="es-ES" sz="2400" u="sng" dirty="0" err="1" smtClean="0"/>
              <a:t>Mobility</a:t>
            </a:r>
            <a:r>
              <a:rPr lang="es-ES" sz="2400" u="sng" dirty="0" smtClean="0"/>
              <a:t> in Madrid</a:t>
            </a:r>
          </a:p>
          <a:p>
            <a:pPr marL="0" indent="0">
              <a:buNone/>
            </a:pPr>
            <a:r>
              <a:rPr lang="es-ES" sz="1800" dirty="0">
                <a:hlinkClick r:id="rId2"/>
              </a:rPr>
              <a:t>http://</a:t>
            </a:r>
            <a:r>
              <a:rPr lang="es-ES" sz="1800" dirty="0" smtClean="0">
                <a:hlinkClick r:id="rId2"/>
              </a:rPr>
              <a:t>www.madrid.org/iestadis/fijas/estructu/general/territorio/atlasmovilidad2017/INDEX.html</a:t>
            </a:r>
            <a:r>
              <a:rPr lang="es-ES" sz="1800" dirty="0" smtClean="0"/>
              <a:t> </a:t>
            </a:r>
            <a:endParaRPr lang="es-ES" sz="1800" dirty="0" smtClean="0"/>
          </a:p>
          <a:p>
            <a:pPr marL="0" indent="0">
              <a:buNone/>
            </a:pPr>
            <a:endParaRPr lang="es-ES" sz="2400" dirty="0" smtClean="0"/>
          </a:p>
        </p:txBody>
      </p:sp>
      <p:pic>
        <p:nvPicPr>
          <p:cNvPr id="29698" name="Picture 2" descr="Resultado de imagen de tas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05" y="726504"/>
            <a:ext cx="1505761" cy="16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06412"/>
            <a:ext cx="5564966" cy="4320480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2406412"/>
            <a:ext cx="3312368" cy="3693100"/>
          </a:xfrm>
          <a:prstGeom prst="rect">
            <a:avLst/>
          </a:prstGeom>
          <a:ln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1936964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EV&amp;BD </a:t>
            </a:r>
            <a:r>
              <a:rPr lang="es-ES" dirty="0" err="1"/>
              <a:t>session</a:t>
            </a:r>
            <a:r>
              <a:rPr lang="es-ES" dirty="0"/>
              <a:t> use case</a:t>
            </a:r>
            <a:endParaRPr lang="en-GB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b="1" dirty="0" err="1" smtClean="0"/>
              <a:t>How</a:t>
            </a:r>
            <a:r>
              <a:rPr lang="es-ES" sz="2400" b="1" dirty="0" smtClean="0"/>
              <a:t> to </a:t>
            </a:r>
            <a:r>
              <a:rPr lang="es-ES" sz="2400" b="1" dirty="0" err="1" smtClean="0"/>
              <a:t>get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journeys</a:t>
            </a:r>
            <a:r>
              <a:rPr lang="es-ES" sz="2400" b="1" dirty="0" smtClean="0"/>
              <a:t>’ time and </a:t>
            </a:r>
            <a:r>
              <a:rPr lang="es-ES" sz="2400" b="1" dirty="0" err="1" smtClean="0"/>
              <a:t>distance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from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the</a:t>
            </a:r>
            <a:r>
              <a:rPr lang="es-ES" sz="2400" b="1" dirty="0" smtClean="0"/>
              <a:t> Google API </a:t>
            </a:r>
            <a:r>
              <a:rPr lang="es-ES" sz="2400" b="1" dirty="0" err="1" smtClean="0"/>
              <a:t>using</a:t>
            </a:r>
            <a:r>
              <a:rPr lang="es-ES" sz="2400" b="1" dirty="0" smtClean="0"/>
              <a:t> Excel</a:t>
            </a:r>
            <a:r>
              <a:rPr lang="es-ES" sz="2400" b="1" dirty="0"/>
              <a:t>:</a:t>
            </a:r>
            <a:endParaRPr lang="en-GB" sz="2400" dirty="0"/>
          </a:p>
          <a:p>
            <a:r>
              <a:rPr lang="es-ES" sz="2400" dirty="0" err="1" smtClean="0"/>
              <a:t>Insert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next</a:t>
            </a:r>
            <a:r>
              <a:rPr lang="es-ES" sz="2400" dirty="0" smtClean="0"/>
              <a:t> </a:t>
            </a:r>
            <a:r>
              <a:rPr lang="es-ES" sz="2400" dirty="0" err="1" smtClean="0"/>
              <a:t>function</a:t>
            </a:r>
            <a:r>
              <a:rPr lang="es-ES" sz="2400" dirty="0" smtClean="0"/>
              <a:t> in </a:t>
            </a:r>
            <a:r>
              <a:rPr lang="es-ES" sz="2400" dirty="0" err="1" smtClean="0"/>
              <a:t>the</a:t>
            </a:r>
            <a:r>
              <a:rPr lang="es-ES" sz="2400" dirty="0" smtClean="0"/>
              <a:t> (VB) editor of Excel:</a:t>
            </a:r>
            <a:endParaRPr lang="en-GB" sz="2400" dirty="0"/>
          </a:p>
          <a:p>
            <a:r>
              <a:rPr lang="es-ES" sz="2400" dirty="0" err="1"/>
              <a:t>Function</a:t>
            </a:r>
            <a:r>
              <a:rPr lang="es-ES" sz="2400" dirty="0"/>
              <a:t> </a:t>
            </a:r>
            <a:r>
              <a:rPr lang="es-ES" sz="2400" dirty="0" err="1" smtClean="0"/>
              <a:t>Journey</a:t>
            </a:r>
            <a:r>
              <a:rPr lang="es-ES" sz="2400" dirty="0" smtClean="0"/>
              <a:t>(Origen</a:t>
            </a:r>
            <a:r>
              <a:rPr lang="es-ES" sz="2400" dirty="0"/>
              <a:t>, Destino)</a:t>
            </a:r>
            <a:br>
              <a:rPr lang="es-ES" sz="2400" dirty="0"/>
            </a:br>
            <a:r>
              <a:rPr lang="es-ES" sz="2400" b="1" dirty="0" err="1" smtClean="0"/>
              <a:t>Declaration</a:t>
            </a:r>
            <a:r>
              <a:rPr lang="es-ES" sz="2400" b="1" dirty="0" smtClean="0"/>
              <a:t> of variables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 err="1"/>
              <a:t>Dim</a:t>
            </a:r>
            <a:r>
              <a:rPr lang="es-ES" sz="2400" dirty="0"/>
              <a:t> URL As </a:t>
            </a:r>
            <a:r>
              <a:rPr lang="es-ES" sz="2400" dirty="0" err="1"/>
              <a:t>String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 err="1"/>
              <a:t>Dim</a:t>
            </a:r>
            <a:r>
              <a:rPr lang="es-ES" sz="2400" dirty="0"/>
              <a:t> </a:t>
            </a:r>
            <a:r>
              <a:rPr lang="es-ES" sz="2400" dirty="0" err="1"/>
              <a:t>Row</a:t>
            </a:r>
            <a:r>
              <a:rPr lang="es-ES" sz="2400" dirty="0"/>
              <a:t>(1 To 1, 1 To 2) As </a:t>
            </a:r>
            <a:r>
              <a:rPr lang="es-ES" sz="2400" dirty="0" err="1"/>
              <a:t>Double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 err="1"/>
              <a:t>Dim</a:t>
            </a:r>
            <a:r>
              <a:rPr lang="es-ES" sz="2400" dirty="0"/>
              <a:t> </a:t>
            </a:r>
            <a:r>
              <a:rPr lang="es-ES" sz="2400" dirty="0" err="1"/>
              <a:t>xml</a:t>
            </a:r>
            <a:r>
              <a:rPr lang="es-ES" sz="2400" dirty="0"/>
              <a:t>, </a:t>
            </a:r>
            <a:r>
              <a:rPr lang="es-ES" sz="2400" dirty="0" err="1"/>
              <a:t>html</a:t>
            </a:r>
            <a:r>
              <a:rPr lang="es-ES" sz="2400" dirty="0"/>
              <a:t>, Val As </a:t>
            </a:r>
            <a:r>
              <a:rPr lang="es-ES" sz="2400" dirty="0" err="1"/>
              <a:t>Variant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b="1" dirty="0" smtClean="0"/>
              <a:t>‘</a:t>
            </a:r>
            <a:r>
              <a:rPr lang="es-ES" sz="2400" b="1" dirty="0" err="1" smtClean="0"/>
              <a:t>Special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characters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need</a:t>
            </a:r>
            <a:r>
              <a:rPr lang="es-ES" sz="2400" b="1" dirty="0" smtClean="0"/>
              <a:t> to be </a:t>
            </a:r>
            <a:r>
              <a:rPr lang="es-ES" sz="2400" b="1" dirty="0" err="1" smtClean="0"/>
              <a:t>converted</a:t>
            </a:r>
            <a:r>
              <a:rPr lang="es-ES" sz="2400" b="1" dirty="0" smtClean="0"/>
              <a:t> (</a:t>
            </a:r>
            <a:r>
              <a:rPr lang="es-ES" sz="2400" b="1" dirty="0" err="1" smtClean="0"/>
              <a:t>through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Caracter_e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function</a:t>
            </a:r>
            <a:r>
              <a:rPr lang="es-ES" sz="2400" b="1" dirty="0" smtClean="0"/>
              <a:t>) </a:t>
            </a:r>
            <a:r>
              <a:rPr lang="es-ES" sz="2400" b="1" dirty="0" err="1" smtClean="0"/>
              <a:t>for</a:t>
            </a:r>
            <a:r>
              <a:rPr lang="es-ES" sz="2400" b="1" dirty="0" smtClean="0"/>
              <a:t> </a:t>
            </a:r>
            <a:r>
              <a:rPr lang="es-ES" sz="2400" b="1" dirty="0"/>
              <a:t>Origen </a:t>
            </a:r>
            <a:r>
              <a:rPr lang="es-ES" sz="2400" b="1" dirty="0" smtClean="0"/>
              <a:t>and </a:t>
            </a:r>
            <a:r>
              <a:rPr lang="es-ES" sz="2400" b="1" dirty="0"/>
              <a:t>Destino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/>
              <a:t>Origen = </a:t>
            </a:r>
            <a:r>
              <a:rPr lang="es-ES" sz="2400" dirty="0" err="1"/>
              <a:t>Caracter_e</a:t>
            </a:r>
            <a:r>
              <a:rPr lang="es-ES" sz="2400" dirty="0"/>
              <a:t>(</a:t>
            </a:r>
            <a:r>
              <a:rPr lang="es-ES" sz="2400" dirty="0" err="1"/>
              <a:t>LCase</a:t>
            </a:r>
            <a:r>
              <a:rPr lang="es-ES" sz="2400" dirty="0"/>
              <a:t>(Origen))</a:t>
            </a:r>
            <a:br>
              <a:rPr lang="es-ES" sz="2400" dirty="0"/>
            </a:br>
            <a:r>
              <a:rPr lang="es-ES" sz="2400" dirty="0"/>
              <a:t>Destino = </a:t>
            </a:r>
            <a:r>
              <a:rPr lang="es-ES" sz="2400" dirty="0" err="1"/>
              <a:t>Caracter_e</a:t>
            </a:r>
            <a:r>
              <a:rPr lang="es-ES" sz="2400" dirty="0"/>
              <a:t>(</a:t>
            </a:r>
            <a:r>
              <a:rPr lang="es-ES" sz="2400" dirty="0" err="1"/>
              <a:t>LCase</a:t>
            </a:r>
            <a:r>
              <a:rPr lang="es-ES" sz="2400" dirty="0"/>
              <a:t>(Destino))</a:t>
            </a:r>
            <a:r>
              <a:rPr lang="es-ES" dirty="0"/>
              <a:t/>
            </a:r>
            <a:br>
              <a:rPr lang="es-ES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8166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EV&amp;BD </a:t>
            </a:r>
            <a:r>
              <a:rPr lang="es-ES" dirty="0" err="1"/>
              <a:t>session</a:t>
            </a:r>
            <a:r>
              <a:rPr lang="es-ES" dirty="0"/>
              <a:t> use case</a:t>
            </a:r>
            <a:endParaRPr lang="en-GB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b="1" dirty="0" smtClean="0"/>
              <a:t>‘</a:t>
            </a:r>
            <a:r>
              <a:rPr lang="es-ES" sz="2400" b="1" dirty="0" err="1" smtClean="0"/>
              <a:t>url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should</a:t>
            </a:r>
            <a:r>
              <a:rPr lang="es-ES" sz="2400" b="1" dirty="0" smtClean="0"/>
              <a:t> be </a:t>
            </a:r>
            <a:r>
              <a:rPr lang="es-ES" sz="2400" b="1" dirty="0" err="1" smtClean="0"/>
              <a:t>composed</a:t>
            </a:r>
            <a:r>
              <a:rPr lang="es-ES" sz="2400" b="1" dirty="0" smtClean="0"/>
              <a:t> to </a:t>
            </a:r>
            <a:r>
              <a:rPr lang="es-ES" sz="2400" b="1" dirty="0" err="1" smtClean="0"/>
              <a:t>allow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the</a:t>
            </a:r>
            <a:r>
              <a:rPr lang="es-ES" sz="2400" b="1" dirty="0" smtClean="0"/>
              <a:t> data </a:t>
            </a:r>
            <a:r>
              <a:rPr lang="es-ES" sz="2400" b="1" dirty="0" err="1" smtClean="0"/>
              <a:t>request</a:t>
            </a:r>
            <a:r>
              <a:rPr lang="es-ES" sz="2400" b="1" dirty="0" smtClean="0"/>
              <a:t> as a </a:t>
            </a:r>
            <a:r>
              <a:rPr lang="es-ES" sz="2400" b="1" dirty="0" err="1" smtClean="0"/>
              <a:t>matrix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/>
              <a:t>URL = "https://maps.googleapis.com/</a:t>
            </a:r>
            <a:r>
              <a:rPr lang="es-ES" sz="2400" dirty="0" err="1"/>
              <a:t>maps</a:t>
            </a:r>
            <a:r>
              <a:rPr lang="es-ES" sz="2400" dirty="0"/>
              <a:t>/api/</a:t>
            </a:r>
            <a:r>
              <a:rPr lang="es-ES" sz="2400" dirty="0" err="1"/>
              <a:t>distancematrix</a:t>
            </a:r>
            <a:r>
              <a:rPr lang="es-ES" sz="2400" dirty="0"/>
              <a:t>/</a:t>
            </a:r>
            <a:r>
              <a:rPr lang="es-ES" sz="2400" dirty="0" err="1"/>
              <a:t>xml?origins</a:t>
            </a:r>
            <a:r>
              <a:rPr lang="es-ES" sz="2400" dirty="0"/>
              <a:t>=" &amp; Origen &amp; "&amp;</a:t>
            </a:r>
            <a:r>
              <a:rPr lang="es-ES" sz="2400" dirty="0" err="1"/>
              <a:t>destinations</a:t>
            </a:r>
            <a:r>
              <a:rPr lang="es-ES" sz="2400" dirty="0"/>
              <a:t>=" &amp; Destino _</a:t>
            </a:r>
            <a:br>
              <a:rPr lang="es-ES" sz="2400" dirty="0"/>
            </a:br>
            <a:r>
              <a:rPr lang="es-ES" sz="2400" dirty="0"/>
              <a:t>&amp; "&amp;</a:t>
            </a:r>
            <a:r>
              <a:rPr lang="es-ES" sz="2400" dirty="0" err="1"/>
              <a:t>mode</a:t>
            </a:r>
            <a:r>
              <a:rPr lang="es-ES" sz="2400" dirty="0"/>
              <a:t>=" ' </a:t>
            </a:r>
            <a:r>
              <a:rPr lang="es-ES" sz="2400" dirty="0" smtClean="0"/>
              <a:t>(default </a:t>
            </a:r>
            <a:r>
              <a:rPr lang="es-ES" sz="2400" dirty="0" err="1" smtClean="0"/>
              <a:t>option</a:t>
            </a:r>
            <a:r>
              <a:rPr lang="es-ES" sz="2400" dirty="0" smtClean="0"/>
              <a:t> </a:t>
            </a:r>
            <a:r>
              <a:rPr lang="es-ES" sz="2400" dirty="0" err="1" smtClean="0"/>
              <a:t>is</a:t>
            </a:r>
            <a:r>
              <a:rPr lang="es-ES" sz="2400" dirty="0" smtClean="0"/>
              <a:t> car)</a:t>
            </a:r>
          </a:p>
          <a:p>
            <a:r>
              <a:rPr lang="es-ES" sz="2400" b="1" dirty="0" smtClean="0"/>
              <a:t>‘</a:t>
            </a:r>
            <a:r>
              <a:rPr lang="es-ES" sz="2400" b="1" dirty="0" err="1" smtClean="0"/>
              <a:t>Assign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propoerties</a:t>
            </a:r>
            <a:r>
              <a:rPr lang="es-ES" sz="2400" b="1" dirty="0" smtClean="0"/>
              <a:t> to </a:t>
            </a:r>
            <a:r>
              <a:rPr lang="es-ES" sz="2400" b="1" dirty="0" err="1" smtClean="0"/>
              <a:t>Html</a:t>
            </a:r>
            <a:r>
              <a:rPr lang="es-ES" sz="2400" b="1" dirty="0" smtClean="0"/>
              <a:t> and </a:t>
            </a:r>
            <a:r>
              <a:rPr lang="es-ES" sz="2400" b="1" dirty="0" err="1" smtClean="0"/>
              <a:t>Xml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values</a:t>
            </a:r>
            <a:r>
              <a:rPr lang="es-ES" sz="2400" b="1" dirty="0" smtClean="0"/>
              <a:t> to invoque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/>
              <a:t>Set </a:t>
            </a:r>
            <a:r>
              <a:rPr lang="es-ES" sz="2400" dirty="0" err="1"/>
              <a:t>html</a:t>
            </a:r>
            <a:r>
              <a:rPr lang="es-ES" sz="2400" dirty="0"/>
              <a:t> = </a:t>
            </a:r>
            <a:r>
              <a:rPr lang="es-ES" sz="2400" dirty="0" err="1"/>
              <a:t>CreateObject</a:t>
            </a:r>
            <a:r>
              <a:rPr lang="es-ES" sz="2400" dirty="0"/>
              <a:t>("</a:t>
            </a:r>
            <a:r>
              <a:rPr lang="es-ES" sz="2400" dirty="0" err="1"/>
              <a:t>HTMLFile</a:t>
            </a:r>
            <a:r>
              <a:rPr lang="es-ES" sz="2400" dirty="0"/>
              <a:t>")</a:t>
            </a:r>
            <a:br>
              <a:rPr lang="es-ES" sz="2400" dirty="0"/>
            </a:br>
            <a:r>
              <a:rPr lang="es-ES" sz="2400" dirty="0"/>
              <a:t>Set </a:t>
            </a:r>
            <a:r>
              <a:rPr lang="es-ES" sz="2400" dirty="0" err="1"/>
              <a:t>xml</a:t>
            </a:r>
            <a:r>
              <a:rPr lang="es-ES" sz="2400" dirty="0"/>
              <a:t> = </a:t>
            </a:r>
            <a:r>
              <a:rPr lang="es-ES" sz="2400" dirty="0" err="1"/>
              <a:t>CreateObject</a:t>
            </a:r>
            <a:r>
              <a:rPr lang="es-ES" sz="2400" dirty="0"/>
              <a:t>("</a:t>
            </a:r>
            <a:r>
              <a:rPr lang="es-ES" sz="2400" dirty="0" err="1"/>
              <a:t>Microsoft.XMLHttp</a:t>
            </a:r>
            <a:r>
              <a:rPr lang="es-ES" sz="2400" dirty="0"/>
              <a:t>")</a:t>
            </a:r>
            <a:br>
              <a:rPr lang="es-ES" sz="2400" dirty="0"/>
            </a:br>
            <a:r>
              <a:rPr lang="es-ES" sz="2400" b="1" dirty="0" smtClean="0"/>
              <a:t>‘Ask </a:t>
            </a:r>
            <a:r>
              <a:rPr lang="es-ES" sz="2400" b="1" dirty="0" err="1" smtClean="0"/>
              <a:t>for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the</a:t>
            </a:r>
            <a:r>
              <a:rPr lang="es-ES" sz="2400" b="1" dirty="0" smtClean="0"/>
              <a:t> data </a:t>
            </a:r>
            <a:r>
              <a:rPr lang="es-ES" sz="2400" b="1" dirty="0" err="1" smtClean="0"/>
              <a:t>with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the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info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from</a:t>
            </a:r>
            <a:r>
              <a:rPr lang="es-ES" sz="2400" b="1" dirty="0" smtClean="0"/>
              <a:t> URL and </a:t>
            </a:r>
            <a:r>
              <a:rPr lang="en-GB" sz="2400" b="1" dirty="0" smtClean="0"/>
              <a:t>synchronous </a:t>
            </a:r>
            <a:r>
              <a:rPr lang="en-GB" sz="2400" b="1" dirty="0"/>
              <a:t>request</a:t>
            </a:r>
            <a:r>
              <a:rPr lang="es-ES" sz="2400" b="1" dirty="0"/>
              <a:t/>
            </a:r>
            <a:br>
              <a:rPr lang="es-ES" sz="2400" b="1" dirty="0"/>
            </a:br>
            <a:r>
              <a:rPr lang="es-ES" sz="2400" dirty="0" err="1"/>
              <a:t>xml.Open</a:t>
            </a:r>
            <a:r>
              <a:rPr lang="es-ES" sz="2400" dirty="0"/>
              <a:t> "POST", URL, </a:t>
            </a:r>
            <a:r>
              <a:rPr lang="es-ES" sz="2400" dirty="0" smtClean="0"/>
              <a:t>False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 err="1"/>
              <a:t>xml.Send</a:t>
            </a:r>
            <a:r>
              <a:rPr lang="es-ES" sz="2400" dirty="0"/>
              <a:t/>
            </a:r>
            <a:br>
              <a:rPr lang="es-ES" sz="2400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6549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EV&amp;BD </a:t>
            </a:r>
            <a:r>
              <a:rPr lang="es-ES" dirty="0" err="1"/>
              <a:t>session</a:t>
            </a:r>
            <a:r>
              <a:rPr lang="es-ES" dirty="0"/>
              <a:t> use case</a:t>
            </a:r>
            <a:endParaRPr lang="en-GB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11560" y="620688"/>
            <a:ext cx="7922840" cy="4114800"/>
          </a:xfrm>
        </p:spPr>
        <p:txBody>
          <a:bodyPr/>
          <a:lstStyle/>
          <a:p>
            <a:r>
              <a:rPr lang="es-ES" sz="2400" b="1" dirty="0" smtClean="0"/>
              <a:t>‘To capture </a:t>
            </a:r>
            <a:r>
              <a:rPr lang="es-ES" sz="2400" b="1" dirty="0" err="1" smtClean="0"/>
              <a:t>the</a:t>
            </a:r>
            <a:r>
              <a:rPr lang="es-ES" sz="2400" b="1" dirty="0" smtClean="0"/>
              <a:t> response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 err="1"/>
              <a:t>html.body.innerHTML</a:t>
            </a:r>
            <a:r>
              <a:rPr lang="es-ES" sz="2400" dirty="0"/>
              <a:t> = </a:t>
            </a:r>
            <a:r>
              <a:rPr lang="es-ES" sz="2400" dirty="0" err="1" smtClean="0"/>
              <a:t>xml.responseText</a:t>
            </a:r>
            <a:endParaRPr lang="es-ES" sz="2400" dirty="0" smtClean="0"/>
          </a:p>
          <a:p>
            <a:r>
              <a:rPr lang="es-ES" sz="2400" b="1" dirty="0" smtClean="0"/>
              <a:t>‘</a:t>
            </a:r>
            <a:r>
              <a:rPr lang="es-ES" sz="2400" b="1" dirty="0" err="1" smtClean="0"/>
              <a:t>Acquisition</a:t>
            </a:r>
            <a:r>
              <a:rPr lang="es-ES" sz="2400" b="1" dirty="0" smtClean="0"/>
              <a:t> of time and </a:t>
            </a:r>
            <a:r>
              <a:rPr lang="es-ES" sz="2400" b="1" dirty="0" err="1" smtClean="0"/>
              <a:t>distance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/>
              <a:t>Set Val = </a:t>
            </a:r>
            <a:r>
              <a:rPr lang="es-ES" sz="2400" dirty="0" err="1"/>
              <a:t>html.getElementsByTagName</a:t>
            </a:r>
            <a:r>
              <a:rPr lang="es-ES" sz="2400" dirty="0"/>
              <a:t>("</a:t>
            </a:r>
            <a:r>
              <a:rPr lang="es-ES" sz="2400" dirty="0" err="1"/>
              <a:t>value</a:t>
            </a:r>
            <a:r>
              <a:rPr lang="es-ES" sz="2400" dirty="0"/>
              <a:t>")</a:t>
            </a:r>
            <a:br>
              <a:rPr lang="es-ES" sz="2400" dirty="0"/>
            </a:br>
            <a:r>
              <a:rPr lang="es-ES" sz="2400" dirty="0" err="1"/>
              <a:t>Row</a:t>
            </a:r>
            <a:r>
              <a:rPr lang="es-ES" sz="2400" dirty="0"/>
              <a:t>(1, 1) = </a:t>
            </a:r>
            <a:r>
              <a:rPr lang="es-ES" sz="2400" dirty="0" err="1"/>
              <a:t>CLng</a:t>
            </a:r>
            <a:r>
              <a:rPr lang="es-ES" sz="2400" dirty="0"/>
              <a:t>(Val(0).</a:t>
            </a:r>
            <a:r>
              <a:rPr lang="es-ES" sz="2400" dirty="0" err="1"/>
              <a:t>NextSibling.Data</a:t>
            </a:r>
            <a:r>
              <a:rPr lang="es-ES" sz="2400" dirty="0"/>
              <a:t>) / 86400 'tiempo (horas)</a:t>
            </a:r>
            <a:br>
              <a:rPr lang="es-ES" sz="2400" dirty="0"/>
            </a:br>
            <a:r>
              <a:rPr lang="es-ES" sz="2400" dirty="0" err="1"/>
              <a:t>Row</a:t>
            </a:r>
            <a:r>
              <a:rPr lang="es-ES" sz="2400" dirty="0"/>
              <a:t>(1, 2) = </a:t>
            </a:r>
            <a:r>
              <a:rPr lang="es-ES" sz="2400" dirty="0" err="1"/>
              <a:t>CLng</a:t>
            </a:r>
            <a:r>
              <a:rPr lang="es-ES" sz="2400" dirty="0"/>
              <a:t>(Val(1).</a:t>
            </a:r>
            <a:r>
              <a:rPr lang="es-ES" sz="2400" dirty="0" err="1"/>
              <a:t>NextSibling.Data</a:t>
            </a:r>
            <a:r>
              <a:rPr lang="es-ES" sz="2400" dirty="0"/>
              <a:t>) / 1000 'distancia (km</a:t>
            </a:r>
            <a:r>
              <a:rPr lang="es-ES" sz="2400" dirty="0" smtClean="0"/>
              <a:t>)</a:t>
            </a:r>
          </a:p>
          <a:p>
            <a:r>
              <a:rPr lang="es-ES" sz="2400" b="1" dirty="0" smtClean="0"/>
              <a:t>‘</a:t>
            </a:r>
            <a:r>
              <a:rPr lang="es-ES" sz="2400" b="1" dirty="0" err="1" smtClean="0"/>
              <a:t>Function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is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ready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/>
              <a:t>Ruta = </a:t>
            </a:r>
            <a:r>
              <a:rPr lang="es-ES" sz="2400" dirty="0" err="1"/>
              <a:t>Row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b="1" dirty="0" smtClean="0"/>
              <a:t>‘Free </a:t>
            </a:r>
            <a:r>
              <a:rPr lang="es-ES" sz="2400" b="1" dirty="0"/>
              <a:t>variables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/>
              <a:t>Set </a:t>
            </a:r>
            <a:r>
              <a:rPr lang="es-ES" sz="2400" dirty="0" err="1"/>
              <a:t>xml</a:t>
            </a:r>
            <a:r>
              <a:rPr lang="es-ES" sz="2400" dirty="0"/>
              <a:t> = </a:t>
            </a:r>
            <a:r>
              <a:rPr lang="es-ES" sz="2400" dirty="0" err="1"/>
              <a:t>Nothing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/>
              <a:t>Set </a:t>
            </a:r>
            <a:r>
              <a:rPr lang="es-ES" sz="2400" dirty="0" err="1"/>
              <a:t>html</a:t>
            </a:r>
            <a:r>
              <a:rPr lang="es-ES" sz="2400" dirty="0"/>
              <a:t> = </a:t>
            </a:r>
            <a:r>
              <a:rPr lang="es-ES" sz="2400" dirty="0" err="1"/>
              <a:t>Nothing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/>
              <a:t>Erase </a:t>
            </a:r>
            <a:r>
              <a:rPr lang="es-ES" sz="2400" dirty="0" err="1"/>
              <a:t>Row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/>
              <a:t>Val = </a:t>
            </a:r>
            <a:r>
              <a:rPr lang="es-ES" sz="2400" dirty="0" err="1"/>
              <a:t>Empty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 err="1"/>
              <a:t>End</a:t>
            </a:r>
            <a:r>
              <a:rPr lang="es-ES" sz="2400" dirty="0"/>
              <a:t> </a:t>
            </a:r>
            <a:r>
              <a:rPr lang="es-ES" sz="2400" dirty="0" err="1" smtClean="0"/>
              <a:t>Function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3007537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">
      <a:dk1>
        <a:srgbClr val="000000"/>
      </a:dk1>
      <a:lt1>
        <a:srgbClr val="FFFFFF"/>
      </a:lt1>
      <a:dk2>
        <a:srgbClr val="777777"/>
      </a:dk2>
      <a:lt2>
        <a:srgbClr val="292929"/>
      </a:lt2>
      <a:accent1>
        <a:srgbClr val="CCCC00"/>
      </a:accent1>
      <a:accent2>
        <a:srgbClr val="FF0000"/>
      </a:accent2>
      <a:accent3>
        <a:srgbClr val="FFFFFF"/>
      </a:accent3>
      <a:accent4>
        <a:srgbClr val="000000"/>
      </a:accent4>
      <a:accent5>
        <a:srgbClr val="E2E2AA"/>
      </a:accent5>
      <a:accent6>
        <a:srgbClr val="E70000"/>
      </a:accent6>
      <a:hlink>
        <a:srgbClr val="0000FF"/>
      </a:hlink>
      <a:folHlink>
        <a:srgbClr val="0099CC"/>
      </a:folHlink>
    </a:clrScheme>
    <a:fontScheme name="Diseño predeterminado">
      <a:majorFont>
        <a:latin typeface="Arial Unicode MS"/>
        <a:ea typeface=""/>
        <a:cs typeface=""/>
      </a:majorFont>
      <a:minorFont>
        <a:latin typeface="Arial Unicode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14855</TotalTime>
  <Words>568</Words>
  <Application>Microsoft Office PowerPoint</Application>
  <PresentationFormat>Presentación en pantalla (4:3)</PresentationFormat>
  <Paragraphs>213</Paragraphs>
  <Slides>19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 Unicode MS</vt:lpstr>
      <vt:lpstr>Arial</vt:lpstr>
      <vt:lpstr>Calibri</vt:lpstr>
      <vt:lpstr>Times New Roman</vt:lpstr>
      <vt:lpstr>Diseño predeterminado</vt:lpstr>
      <vt:lpstr>TASK ASSIGNMENT</vt:lpstr>
      <vt:lpstr>Analysis of electromobility impact in the region of Madrid </vt:lpstr>
      <vt:lpstr>EV&amp;BD session use case</vt:lpstr>
      <vt:lpstr>EV&amp;BD session use case</vt:lpstr>
      <vt:lpstr>EV&amp;BD session use case</vt:lpstr>
      <vt:lpstr>EV&amp;BD session use case</vt:lpstr>
      <vt:lpstr>EV&amp;BD session use case</vt:lpstr>
      <vt:lpstr>EV&amp;BD session use case</vt:lpstr>
      <vt:lpstr>EV&amp;BD session use case</vt:lpstr>
      <vt:lpstr>EV&amp;BD session use case</vt:lpstr>
      <vt:lpstr>EV&amp;BD session use case</vt:lpstr>
      <vt:lpstr>EV&amp;BD session use case</vt:lpstr>
      <vt:lpstr>EV&amp;BD session use case</vt:lpstr>
      <vt:lpstr>EV&amp;BD session use case</vt:lpstr>
      <vt:lpstr>EV&amp;BD session use case</vt:lpstr>
      <vt:lpstr>EV&amp;BD session use case</vt:lpstr>
      <vt:lpstr>EV&amp;BD session use case</vt:lpstr>
      <vt:lpstr>EV&amp;BD session use case</vt:lpstr>
      <vt:lpstr>…Hands on your task!</vt:lpstr>
    </vt:vector>
  </TitlesOfParts>
  <Company>UPM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SummerSchool Hasselt 2015</dc:title>
  <dc:creator>jefar portatil</dc:creator>
  <cp:lastModifiedBy>Jesús Fraile Ardanuy</cp:lastModifiedBy>
  <cp:revision>668</cp:revision>
  <dcterms:created xsi:type="dcterms:W3CDTF">2004-07-08T16:02:03Z</dcterms:created>
  <dcterms:modified xsi:type="dcterms:W3CDTF">2018-05-16T11:36:17Z</dcterms:modified>
</cp:coreProperties>
</file>